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75" r:id="rId4"/>
    <p:sldId id="282" r:id="rId5"/>
    <p:sldId id="281" r:id="rId6"/>
    <p:sldId id="274" r:id="rId7"/>
    <p:sldId id="268" r:id="rId8"/>
    <p:sldId id="265" r:id="rId9"/>
    <p:sldId id="257" r:id="rId10"/>
    <p:sldId id="259" r:id="rId11"/>
    <p:sldId id="263" r:id="rId12"/>
    <p:sldId id="258" r:id="rId13"/>
    <p:sldId id="270" r:id="rId14"/>
    <p:sldId id="261" r:id="rId15"/>
    <p:sldId id="272" r:id="rId16"/>
    <p:sldId id="262" r:id="rId17"/>
    <p:sldId id="264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1C1C5-1262-4B1B-B0D8-8516F0AB0D6C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3F1E0-3702-46DF-B721-187B88DB0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7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693F7B-28B2-4B89-AE1C-475EBCCF7ED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1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8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1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0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8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1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724C-E213-45C1-B496-E4A84014EF3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1D80-EEDB-4C20-8702-6C8044620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7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ПОСТРОЕНИЕ</a:t>
            </a:r>
            <a:r>
              <a:rPr lang="en-US" b="1" dirty="0" smtClean="0"/>
              <a:t>  </a:t>
            </a:r>
            <a:r>
              <a:rPr lang="ru-RU" b="1" dirty="0" smtClean="0"/>
              <a:t> СЕЧЕНИЙ МНОГОГРАННИКОВ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Учитель математики:</a:t>
            </a:r>
          </a:p>
          <a:p>
            <a:pPr algn="r"/>
            <a:r>
              <a:rPr lang="ru-RU" sz="1600" dirty="0" smtClean="0"/>
              <a:t>Воронова Г.А.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241630" y="548680"/>
            <a:ext cx="7020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МУНИЦИПАЛЬНОЕ БЮДЖЕТНОЕ </a:t>
            </a:r>
            <a:r>
              <a:rPr lang="ru-RU" sz="1400" b="1" dirty="0" smtClean="0"/>
              <a:t>ОБЩЕОБРАЗОВАТЕЛЬНОЕ</a:t>
            </a:r>
            <a:r>
              <a:rPr lang="en-US" sz="1400" dirty="0"/>
              <a:t> </a:t>
            </a:r>
            <a:r>
              <a:rPr lang="ru-RU" sz="1400" b="1" dirty="0" smtClean="0"/>
              <a:t>УЧРЕЖДЕНИЕ </a:t>
            </a:r>
            <a:endParaRPr lang="en-US" sz="1400" b="1" dirty="0" smtClean="0"/>
          </a:p>
          <a:p>
            <a:pPr algn="ctr"/>
            <a:r>
              <a:rPr lang="ru-RU" sz="1400" b="1" dirty="0" smtClean="0"/>
              <a:t>«</a:t>
            </a:r>
            <a:r>
              <a:rPr lang="ru-RU" sz="1400" b="1" dirty="0"/>
              <a:t>ЧАЙКИНСКАЯ ШКОЛА»</a:t>
            </a:r>
            <a:endParaRPr lang="ru-RU" sz="1400" dirty="0"/>
          </a:p>
          <a:p>
            <a:pPr algn="ctr"/>
            <a:r>
              <a:rPr lang="ru-RU" sz="1400" b="1" dirty="0"/>
              <a:t>СИМФЕРОПОЛЬСКОГО РАЙОНА  РЕСПУБЛИКИ КРЫМ</a:t>
            </a:r>
            <a:endParaRPr lang="ru-RU" sz="14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7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2409092" y="197826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331309" y="1978269"/>
            <a:ext cx="566738" cy="1441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02772" y="288894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772" y="2888940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07498" y="212385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498" y="2123855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олилиния 1"/>
          <p:cNvSpPr/>
          <p:nvPr/>
        </p:nvSpPr>
        <p:spPr>
          <a:xfrm>
            <a:off x="2391507" y="3420208"/>
            <a:ext cx="4334608" cy="1459523"/>
          </a:xfrm>
          <a:custGeom>
            <a:avLst/>
            <a:gdLst>
              <a:gd name="connsiteX0" fmla="*/ 0 w 4334608"/>
              <a:gd name="connsiteY0" fmla="*/ 35169 h 1459523"/>
              <a:gd name="connsiteX1" fmla="*/ 1459523 w 4334608"/>
              <a:gd name="connsiteY1" fmla="*/ 1459523 h 1459523"/>
              <a:gd name="connsiteX2" fmla="*/ 4334608 w 4334608"/>
              <a:gd name="connsiteY2" fmla="*/ 1459523 h 1459523"/>
              <a:gd name="connsiteX3" fmla="*/ 2875085 w 4334608"/>
              <a:gd name="connsiteY3" fmla="*/ 0 h 1459523"/>
              <a:gd name="connsiteX4" fmla="*/ 0 w 4334608"/>
              <a:gd name="connsiteY4" fmla="*/ 35169 h 145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4608" h="1459523">
                <a:moveTo>
                  <a:pt x="0" y="35169"/>
                </a:moveTo>
                <a:lnTo>
                  <a:pt x="1459523" y="1459523"/>
                </a:lnTo>
                <a:lnTo>
                  <a:pt x="4334608" y="1459523"/>
                </a:lnTo>
                <a:lnTo>
                  <a:pt x="2875085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98046" y="3429000"/>
            <a:ext cx="439039" cy="108012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0409" y="323554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409" y="3235542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2130" y="2123837"/>
                <a:ext cx="402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130" y="2123837"/>
                <a:ext cx="40237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77145" y="4419110"/>
                <a:ext cx="402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145" y="4419110"/>
                <a:ext cx="40237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1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2409092" y="197826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287511" y="1994167"/>
            <a:ext cx="1140791" cy="8206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56461" y="244549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61" y="2445496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85908" y="204590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08" y="2045904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олилиния 1"/>
          <p:cNvSpPr/>
          <p:nvPr/>
        </p:nvSpPr>
        <p:spPr>
          <a:xfrm>
            <a:off x="2391507" y="3420208"/>
            <a:ext cx="4334608" cy="1459523"/>
          </a:xfrm>
          <a:custGeom>
            <a:avLst/>
            <a:gdLst>
              <a:gd name="connsiteX0" fmla="*/ 0 w 4334608"/>
              <a:gd name="connsiteY0" fmla="*/ 35169 h 1459523"/>
              <a:gd name="connsiteX1" fmla="*/ 1459523 w 4334608"/>
              <a:gd name="connsiteY1" fmla="*/ 1459523 h 1459523"/>
              <a:gd name="connsiteX2" fmla="*/ 4334608 w 4334608"/>
              <a:gd name="connsiteY2" fmla="*/ 1459523 h 1459523"/>
              <a:gd name="connsiteX3" fmla="*/ 2875085 w 4334608"/>
              <a:gd name="connsiteY3" fmla="*/ 0 h 1459523"/>
              <a:gd name="connsiteX4" fmla="*/ 0 w 4334608"/>
              <a:gd name="connsiteY4" fmla="*/ 35169 h 145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4608" h="1459523">
                <a:moveTo>
                  <a:pt x="0" y="35169"/>
                </a:moveTo>
                <a:lnTo>
                  <a:pt x="1459523" y="1459523"/>
                </a:lnTo>
                <a:lnTo>
                  <a:pt x="4334608" y="1459523"/>
                </a:lnTo>
                <a:lnTo>
                  <a:pt x="2875085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26453" y="2652170"/>
            <a:ext cx="1382177" cy="10468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98046" y="3420208"/>
            <a:ext cx="171058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02170" y="3236173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170" y="3236173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42130" y="2123837"/>
                <a:ext cx="402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130" y="2123837"/>
                <a:ext cx="40237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77145" y="4419110"/>
                <a:ext cx="402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145" y="4419110"/>
                <a:ext cx="40237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7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131840" y="3429000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3429000"/>
            <a:ext cx="288032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12160" y="3429000"/>
            <a:ext cx="72008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92080" y="548680"/>
            <a:ext cx="144016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92080" y="548680"/>
            <a:ext cx="72008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131840" y="548680"/>
            <a:ext cx="216024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64323" y="180417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323" y="1804174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53752" y="405907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752" y="4059070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26793" y="324433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93" y="3244334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837312" y="1797133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06560" y="417250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4669" y="3040441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80743" y="3244334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928461" y="4959170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749007" y="3270711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03268" y="16885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211960" y="1988840"/>
            <a:ext cx="589429" cy="225489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789748" y="3429000"/>
            <a:ext cx="1353280" cy="81473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211960" y="1988840"/>
            <a:ext cx="1942709" cy="144016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4433474" y="2277997"/>
            <a:ext cx="138526" cy="5400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554313" y="2445128"/>
            <a:ext cx="198878" cy="7458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673958" y="2548027"/>
            <a:ext cx="275068" cy="10920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4801389" y="2737647"/>
            <a:ext cx="343102" cy="13214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5067055" y="2818057"/>
            <a:ext cx="303612" cy="12410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370666" y="3040414"/>
            <a:ext cx="191445" cy="7959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5639946" y="3158970"/>
            <a:ext cx="160387" cy="5400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5903470" y="3270711"/>
            <a:ext cx="69574" cy="24829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642938" y="500063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b="1" dirty="0" smtClean="0">
                <a:latin typeface="Calibri" pitchFamily="34" charset="0"/>
              </a:rPr>
              <a:t>Задача:</a:t>
            </a:r>
          </a:p>
          <a:p>
            <a:r>
              <a:rPr lang="uk-UA" sz="2400" b="1" dirty="0" smtClean="0">
                <a:latin typeface="Calibri" pitchFamily="34" charset="0"/>
              </a:rPr>
              <a:t>Постройте </a:t>
            </a:r>
            <a:r>
              <a:rPr lang="uk-UA" sz="2400" b="1" dirty="0" err="1" smtClean="0">
                <a:latin typeface="Calibri" pitchFamily="34" charset="0"/>
              </a:rPr>
              <a:t>сечение</a:t>
            </a:r>
            <a:r>
              <a:rPr lang="uk-UA" sz="2400" b="1" dirty="0" smtClean="0">
                <a:latin typeface="Calibri" pitchFamily="34" charset="0"/>
              </a:rPr>
              <a:t>  </a:t>
            </a:r>
            <a:r>
              <a:rPr lang="uk-UA" sz="2400" b="1" dirty="0" err="1" smtClean="0">
                <a:latin typeface="Calibri" pitchFamily="34" charset="0"/>
              </a:rPr>
              <a:t>пирамиды</a:t>
            </a:r>
            <a:r>
              <a:rPr lang="uk-UA" sz="2400" b="1" dirty="0" smtClean="0">
                <a:latin typeface="Calibri" pitchFamily="34" charset="0"/>
              </a:rPr>
              <a:t>   </a:t>
            </a:r>
            <a:r>
              <a:rPr lang="en-US" sz="2400" b="1" dirty="0" smtClean="0">
                <a:latin typeface="Calibri" pitchFamily="34" charset="0"/>
              </a:rPr>
              <a:t>S</a:t>
            </a:r>
            <a:r>
              <a:rPr lang="uk-UA" sz="2400" b="1" dirty="0" smtClean="0">
                <a:latin typeface="Calibri" pitchFamily="34" charset="0"/>
              </a:rPr>
              <a:t>АВС  </a:t>
            </a:r>
            <a:r>
              <a:rPr lang="uk-UA" sz="2400" b="1" dirty="0" err="1" smtClean="0">
                <a:latin typeface="Calibri" pitchFamily="34" charset="0"/>
              </a:rPr>
              <a:t>плоскостью</a:t>
            </a:r>
            <a:r>
              <a:rPr lang="uk-UA" sz="2400" b="1" dirty="0" smtClean="0">
                <a:latin typeface="Calibri" pitchFamily="34" charset="0"/>
              </a:rPr>
              <a:t> (М</a:t>
            </a:r>
            <a:r>
              <a:rPr lang="en-US" sz="2400" b="1" dirty="0" smtClean="0">
                <a:latin typeface="Calibri" pitchFamily="34" charset="0"/>
              </a:rPr>
              <a:t>NK)</a:t>
            </a:r>
            <a:endParaRPr lang="uk-UA" sz="2400" b="1" dirty="0" smtClean="0">
              <a:latin typeface="Calibri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 rot="19819773">
            <a:off x="1973263" y="2727325"/>
            <a:ext cx="5894387" cy="2608263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endCxn id="3" idx="4"/>
          </p:cNvCxnSpPr>
          <p:nvPr/>
        </p:nvCxnSpPr>
        <p:spPr>
          <a:xfrm>
            <a:off x="4071938" y="1571625"/>
            <a:ext cx="4054475" cy="2133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" idx="0"/>
          </p:cNvCxnSpPr>
          <p:nvPr/>
        </p:nvCxnSpPr>
        <p:spPr>
          <a:xfrm rot="5400000">
            <a:off x="1500187" y="1785938"/>
            <a:ext cx="2786063" cy="235743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3" idx="2"/>
          </p:cNvCxnSpPr>
          <p:nvPr/>
        </p:nvCxnSpPr>
        <p:spPr>
          <a:xfrm rot="5400000">
            <a:off x="1012825" y="3563938"/>
            <a:ext cx="5051425" cy="10668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extBox 11"/>
          <p:cNvSpPr txBox="1">
            <a:spLocks noChangeArrowheads="1"/>
          </p:cNvSpPr>
          <p:nvPr/>
        </p:nvSpPr>
        <p:spPr bwMode="auto">
          <a:xfrm>
            <a:off x="4143375" y="10715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S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3" name="TextBox 12"/>
          <p:cNvSpPr txBox="1">
            <a:spLocks noChangeArrowheads="1"/>
          </p:cNvSpPr>
          <p:nvPr/>
        </p:nvSpPr>
        <p:spPr bwMode="auto">
          <a:xfrm>
            <a:off x="4500563" y="350043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N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4" name="TextBox 13"/>
          <p:cNvSpPr txBox="1">
            <a:spLocks noChangeArrowheads="1"/>
          </p:cNvSpPr>
          <p:nvPr/>
        </p:nvSpPr>
        <p:spPr bwMode="auto">
          <a:xfrm>
            <a:off x="5857875" y="51435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K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5857875" y="20716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M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6" name="TextBox 15"/>
          <p:cNvSpPr txBox="1">
            <a:spLocks noChangeArrowheads="1"/>
          </p:cNvSpPr>
          <p:nvPr/>
        </p:nvSpPr>
        <p:spPr bwMode="auto">
          <a:xfrm>
            <a:off x="2571750" y="61436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B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7" name="TextBox 16"/>
          <p:cNvSpPr txBox="1">
            <a:spLocks noChangeArrowheads="1"/>
          </p:cNvSpPr>
          <p:nvPr/>
        </p:nvSpPr>
        <p:spPr bwMode="auto">
          <a:xfrm>
            <a:off x="1428750" y="414337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A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8143875" y="34290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C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929188" y="4000500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86438" y="4929188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29313" y="2500313"/>
            <a:ext cx="52387" cy="123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2"/>
            <a:endCxn id="20" idx="5"/>
          </p:cNvCxnSpPr>
          <p:nvPr/>
        </p:nvCxnSpPr>
        <p:spPr>
          <a:xfrm rot="10800000" flipV="1">
            <a:off x="5846763" y="2562225"/>
            <a:ext cx="82550" cy="24272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1" idx="2"/>
            <a:endCxn id="19" idx="3"/>
          </p:cNvCxnSpPr>
          <p:nvPr/>
        </p:nvCxnSpPr>
        <p:spPr>
          <a:xfrm rot="10800000" flipV="1">
            <a:off x="4940300" y="2562225"/>
            <a:ext cx="989013" cy="149860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9" idx="3"/>
          </p:cNvCxnSpPr>
          <p:nvPr/>
        </p:nvCxnSpPr>
        <p:spPr>
          <a:xfrm rot="16200000" flipH="1">
            <a:off x="4929188" y="4071937"/>
            <a:ext cx="939800" cy="9175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3" idx="0"/>
            <a:endCxn id="3" idx="4"/>
          </p:cNvCxnSpPr>
          <p:nvPr/>
        </p:nvCxnSpPr>
        <p:spPr>
          <a:xfrm flipV="1">
            <a:off x="1714120" y="3705707"/>
            <a:ext cx="6412673" cy="65149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1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131840" y="3429000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3429000"/>
            <a:ext cx="288032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12160" y="3429000"/>
            <a:ext cx="72008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92080" y="548680"/>
            <a:ext cx="144016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92080" y="548680"/>
            <a:ext cx="72008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131840" y="548680"/>
            <a:ext cx="216024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64323" y="180417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323" y="1804174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53752" y="405907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752" y="4059070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38368" y="252425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368" y="2524254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837312" y="1797133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506560" y="417250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533642" y="2258870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880743" y="3244334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928461" y="4959170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749007" y="3270711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03268" y="16885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 flipV="1">
            <a:off x="4211960" y="1988840"/>
            <a:ext cx="589429" cy="225489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1988840"/>
            <a:ext cx="2174045" cy="7200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86005" y="2708920"/>
            <a:ext cx="228145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01040" y="3429000"/>
            <a:ext cx="1966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84581" y="305966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4801389" y="3429000"/>
            <a:ext cx="3866066" cy="81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801389" y="3924055"/>
            <a:ext cx="1660821" cy="31968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72200" y="3739389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739389"/>
                <a:ext cx="29527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/>
          <p:cNvCxnSpPr/>
          <p:nvPr/>
        </p:nvCxnSpPr>
        <p:spPr>
          <a:xfrm flipH="1" flipV="1">
            <a:off x="6372200" y="2708920"/>
            <a:ext cx="147637" cy="12151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359597" y="2173506"/>
            <a:ext cx="441792" cy="3507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432856" y="2258870"/>
            <a:ext cx="580936" cy="450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490248" y="2348880"/>
            <a:ext cx="796719" cy="6300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572000" y="2443536"/>
            <a:ext cx="1059799" cy="827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674747" y="2628202"/>
            <a:ext cx="1253714" cy="10118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24" idx="1"/>
          </p:cNvCxnSpPr>
          <p:nvPr/>
        </p:nvCxnSpPr>
        <p:spPr>
          <a:xfrm flipV="1">
            <a:off x="4761476" y="2708920"/>
            <a:ext cx="1476892" cy="12151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949026" y="3059668"/>
            <a:ext cx="1423174" cy="11274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410903" y="3316487"/>
            <a:ext cx="1035115" cy="8212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5863284" y="3564015"/>
            <a:ext cx="582734" cy="471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516570" y="3924055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0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4"/>
          <p:cNvSpPr txBox="1">
            <a:spLocks noChangeArrowheads="1"/>
          </p:cNvSpPr>
          <p:nvPr/>
        </p:nvSpPr>
        <p:spPr bwMode="auto">
          <a:xfrm>
            <a:off x="214314" y="214313"/>
            <a:ext cx="88131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800" b="1" dirty="0" smtClean="0">
                <a:latin typeface="Calibri" pitchFamily="34" charset="0"/>
              </a:rPr>
              <a:t>Задача:</a:t>
            </a:r>
          </a:p>
          <a:p>
            <a:r>
              <a:rPr lang="ru-RU" sz="2800" dirty="0" smtClean="0">
                <a:latin typeface="Calibri" pitchFamily="34" charset="0"/>
              </a:rPr>
              <a:t>Постройте сечение пирамиды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</a:t>
            </a:r>
            <a:r>
              <a:rPr lang="uk-UA" sz="2800" dirty="0" smtClean="0">
                <a:latin typeface="Calibri" pitchFamily="34" charset="0"/>
              </a:rPr>
              <a:t>АВС</a:t>
            </a:r>
            <a:r>
              <a:rPr lang="en-US" sz="2800" dirty="0" smtClean="0">
                <a:latin typeface="Calibri" pitchFamily="34" charset="0"/>
              </a:rPr>
              <a:t>D</a:t>
            </a:r>
            <a:r>
              <a:rPr lang="ru-RU" sz="2800" dirty="0" smtClean="0">
                <a:latin typeface="Calibri" pitchFamily="34" charset="0"/>
              </a:rPr>
              <a:t> плоскостью (</a:t>
            </a:r>
            <a:r>
              <a:rPr lang="en-US" sz="2800" dirty="0" smtClean="0">
                <a:latin typeface="Calibri" pitchFamily="34" charset="0"/>
              </a:rPr>
              <a:t>MNK</a:t>
            </a:r>
            <a:r>
              <a:rPr lang="ru-RU" sz="2800" dirty="0" smtClean="0">
                <a:latin typeface="Calibri" pitchFamily="34" charset="0"/>
              </a:rPr>
              <a:t>)</a:t>
            </a:r>
            <a:endParaRPr lang="ru-RU" sz="2800" dirty="0">
              <a:latin typeface="Calibri" pitchFamily="34" charset="0"/>
            </a:endParaRPr>
          </a:p>
          <a:p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2071688" y="3714750"/>
            <a:ext cx="4429125" cy="1714500"/>
          </a:xfrm>
          <a:prstGeom prst="parallelogram">
            <a:avLst>
              <a:gd name="adj" fmla="val 827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00437" y="1928815"/>
            <a:ext cx="1571626" cy="35026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00438" y="1928813"/>
            <a:ext cx="3000375" cy="178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107407" y="1928813"/>
            <a:ext cx="1393033" cy="3500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607469" y="2821782"/>
            <a:ext cx="178593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TextBox 21"/>
          <p:cNvSpPr txBox="1">
            <a:spLocks noChangeArrowheads="1"/>
          </p:cNvSpPr>
          <p:nvPr/>
        </p:nvSpPr>
        <p:spPr bwMode="auto">
          <a:xfrm>
            <a:off x="3429000" y="14668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S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3800" name="TextBox 28"/>
          <p:cNvSpPr txBox="1">
            <a:spLocks noChangeArrowheads="1"/>
          </p:cNvSpPr>
          <p:nvPr/>
        </p:nvSpPr>
        <p:spPr bwMode="auto">
          <a:xfrm>
            <a:off x="3571875" y="32146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sz="2400">
                <a:latin typeface="Calibri" pitchFamily="34" charset="0"/>
              </a:rPr>
              <a:t>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3801" name="TextBox 31"/>
          <p:cNvSpPr txBox="1">
            <a:spLocks noChangeArrowheads="1"/>
          </p:cNvSpPr>
          <p:nvPr/>
        </p:nvSpPr>
        <p:spPr bwMode="auto">
          <a:xfrm>
            <a:off x="6500813" y="350043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sz="2400">
                <a:latin typeface="Calibri" pitchFamily="34" charset="0"/>
              </a:rPr>
              <a:t>В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3802" name="TextBox 32"/>
          <p:cNvSpPr txBox="1">
            <a:spLocks noChangeArrowheads="1"/>
          </p:cNvSpPr>
          <p:nvPr/>
        </p:nvSpPr>
        <p:spPr bwMode="auto">
          <a:xfrm>
            <a:off x="2071688" y="5431448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D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3803" name="TextBox 33"/>
          <p:cNvSpPr txBox="1">
            <a:spLocks noChangeArrowheads="1"/>
          </p:cNvSpPr>
          <p:nvPr/>
        </p:nvSpPr>
        <p:spPr bwMode="auto">
          <a:xfrm>
            <a:off x="5143500" y="528637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sz="2400">
                <a:latin typeface="Calibri" pitchFamily="34" charset="0"/>
              </a:rPr>
              <a:t>С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786063" y="3643313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57813" y="3000375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429000" y="2500313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7" name="TextBox 43"/>
          <p:cNvSpPr txBox="1">
            <a:spLocks noChangeArrowheads="1"/>
          </p:cNvSpPr>
          <p:nvPr/>
        </p:nvSpPr>
        <p:spPr bwMode="auto">
          <a:xfrm>
            <a:off x="2500313" y="32146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N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3808" name="TextBox 44"/>
          <p:cNvSpPr txBox="1">
            <a:spLocks noChangeArrowheads="1"/>
          </p:cNvSpPr>
          <p:nvPr/>
        </p:nvSpPr>
        <p:spPr bwMode="auto">
          <a:xfrm>
            <a:off x="2942128" y="2135890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M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3809" name="TextBox 45"/>
          <p:cNvSpPr txBox="1">
            <a:spLocks noChangeArrowheads="1"/>
          </p:cNvSpPr>
          <p:nvPr/>
        </p:nvSpPr>
        <p:spPr bwMode="auto">
          <a:xfrm>
            <a:off x="5893594" y="460057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F</a:t>
            </a:r>
            <a:endParaRPr lang="ru-RU" sz="2400" dirty="0"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stCxn id="43" idx="7"/>
          </p:cNvCxnSpPr>
          <p:nvPr/>
        </p:nvCxnSpPr>
        <p:spPr>
          <a:xfrm rot="16200000" flipH="1">
            <a:off x="5429250" y="571500"/>
            <a:ext cx="1560513" cy="54403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89999" y="3414255"/>
            <a:ext cx="4357687" cy="2500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00438" y="3714750"/>
            <a:ext cx="5357812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70428" y="3731421"/>
            <a:ext cx="2730012" cy="326945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71500" y="3500438"/>
            <a:ext cx="7500938" cy="33575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6" idx="2"/>
          </p:cNvCxnSpPr>
          <p:nvPr/>
        </p:nvCxnSpPr>
        <p:spPr>
          <a:xfrm flipH="1" flipV="1">
            <a:off x="5429250" y="3071813"/>
            <a:ext cx="361950" cy="1500187"/>
          </a:xfrm>
          <a:prstGeom prst="line">
            <a:avLst/>
          </a:prstGeom>
          <a:ln w="50800">
            <a:solidFill>
              <a:srgbClr val="3210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1" idx="5"/>
            <a:endCxn id="43" idx="6"/>
          </p:cNvCxnSpPr>
          <p:nvPr/>
        </p:nvCxnSpPr>
        <p:spPr>
          <a:xfrm rot="5400000" flipH="1">
            <a:off x="4196557" y="1839119"/>
            <a:ext cx="525462" cy="1917700"/>
          </a:xfrm>
          <a:prstGeom prst="line">
            <a:avLst/>
          </a:prstGeom>
          <a:ln w="50800">
            <a:solidFill>
              <a:srgbClr val="3210C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40" idx="6"/>
          </p:cNvCxnSpPr>
          <p:nvPr/>
        </p:nvCxnSpPr>
        <p:spPr>
          <a:xfrm rot="5400000">
            <a:off x="2589213" y="2768600"/>
            <a:ext cx="1179512" cy="642938"/>
          </a:xfrm>
          <a:prstGeom prst="line">
            <a:avLst/>
          </a:prstGeom>
          <a:ln w="50800">
            <a:solidFill>
              <a:srgbClr val="3210C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2393157" y="4036219"/>
            <a:ext cx="1785937" cy="1000125"/>
          </a:xfrm>
          <a:prstGeom prst="line">
            <a:avLst/>
          </a:prstGeom>
          <a:ln w="50800">
            <a:solidFill>
              <a:srgbClr val="3210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6" idx="2"/>
          </p:cNvCxnSpPr>
          <p:nvPr/>
        </p:nvCxnSpPr>
        <p:spPr>
          <a:xfrm flipV="1">
            <a:off x="3786188" y="4572000"/>
            <a:ext cx="2005012" cy="857250"/>
          </a:xfrm>
          <a:prstGeom prst="line">
            <a:avLst/>
          </a:prstGeom>
          <a:ln w="50800">
            <a:solidFill>
              <a:srgbClr val="3210C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45"/>
          <p:cNvSpPr txBox="1">
            <a:spLocks noChangeArrowheads="1"/>
          </p:cNvSpPr>
          <p:nvPr/>
        </p:nvSpPr>
        <p:spPr bwMode="auto">
          <a:xfrm>
            <a:off x="5429250" y="2366871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K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5" name="TextBox 45"/>
          <p:cNvSpPr txBox="1">
            <a:spLocks noChangeArrowheads="1"/>
          </p:cNvSpPr>
          <p:nvPr/>
        </p:nvSpPr>
        <p:spPr bwMode="auto">
          <a:xfrm>
            <a:off x="3714750" y="5517356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R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131840" y="3429000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3429000"/>
            <a:ext cx="1080120" cy="11701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11960" y="3429000"/>
            <a:ext cx="2520280" cy="11701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92080" y="548680"/>
            <a:ext cx="144016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211960" y="548680"/>
            <a:ext cx="1080120" cy="4050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131840" y="548680"/>
            <a:ext cx="216024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04620" y="378375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20" y="3783754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92845" y="3801479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45" y="3801479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738528" y="3968420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21850" y="3829399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880743" y="3244334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256965" y="4599130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749007" y="3270711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03268" y="168858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6565" y="413665"/>
            <a:ext cx="31503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Задача: </a:t>
            </a:r>
          </a:p>
          <a:p>
            <a:r>
              <a:rPr lang="ru-RU" sz="2400" b="1" dirty="0" smtClean="0"/>
              <a:t>Построить сечение пирамиды  </a:t>
            </a:r>
            <a:r>
              <a:rPr lang="en-US" sz="2400" b="1" dirty="0" smtClean="0"/>
              <a:t>SABC</a:t>
            </a:r>
            <a:r>
              <a:rPr lang="ru-RU" sz="2400" b="1" dirty="0" smtClean="0"/>
              <a:t> плоскостью, проходящей через ребро </a:t>
            </a:r>
            <a:r>
              <a:rPr lang="en-US" sz="2400" b="1" dirty="0" smtClean="0"/>
              <a:t>SC</a:t>
            </a:r>
            <a:r>
              <a:rPr lang="ru-RU" sz="2400" b="1" dirty="0" smtClean="0"/>
              <a:t> и точку пересечения медиан грани АВС</a:t>
            </a:r>
            <a:endParaRPr lang="ru-RU" sz="2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31840" y="3429000"/>
            <a:ext cx="2420417" cy="53942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616614" y="3429000"/>
            <a:ext cx="3115626" cy="53942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80728" y="3595041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28" y="3595041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497029" y="3829399"/>
            <a:ext cx="16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13" name="Прямая соединительная линия 12"/>
          <p:cNvCxnSpPr>
            <a:stCxn id="32" idx="2"/>
          </p:cNvCxnSpPr>
          <p:nvPr/>
        </p:nvCxnSpPr>
        <p:spPr>
          <a:xfrm flipH="1">
            <a:off x="3640482" y="538190"/>
            <a:ext cx="1646485" cy="3447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74427" y="863715"/>
            <a:ext cx="477693" cy="4050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16564" y="1092315"/>
            <a:ext cx="889362" cy="7615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901123" y="1332375"/>
            <a:ext cx="1381067" cy="11824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766613" y="1560975"/>
            <a:ext cx="1830612" cy="15768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64427" y="1809704"/>
            <a:ext cx="1932798" cy="16456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552904" y="2057667"/>
            <a:ext cx="1639276" cy="14613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401693" y="2345305"/>
            <a:ext cx="1420534" cy="12497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263234" y="2618910"/>
            <a:ext cx="1208866" cy="10211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161629" y="2855105"/>
            <a:ext cx="1012798" cy="84360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024669" y="3137841"/>
            <a:ext cx="703696" cy="6418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893301" y="3429000"/>
            <a:ext cx="462223" cy="3946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61935" y="3713611"/>
            <a:ext cx="179995" cy="1654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2411760" y="1268759"/>
            <a:ext cx="3600400" cy="1396187"/>
          </a:xfrm>
          <a:prstGeom prst="parallelogram">
            <a:avLst>
              <a:gd name="adj" fmla="val 694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2411760" y="4194085"/>
            <a:ext cx="3600400" cy="1396187"/>
          </a:xfrm>
          <a:prstGeom prst="parallelogram">
            <a:avLst>
              <a:gd name="adj" fmla="val 69486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67055" y="2664946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2664946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4846" y="1268759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01870" y="1268759"/>
            <a:ext cx="0" cy="2925326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043365" y="4194085"/>
            <a:ext cx="971481" cy="13961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11760" y="5590272"/>
            <a:ext cx="26552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05440" y="254675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2094175" y="5560882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67056" y="5590272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37203" y="4127609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96825" y="394294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54370" y="90741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6037203" y="942987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5113336" y="266494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900" dirty="0" smtClean="0"/>
              <a:t>1</a:t>
            </a:r>
            <a:endParaRPr lang="ru-RU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66855" y="171881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855" y="1718810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9189" y="4838775"/>
                <a:ext cx="4075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89" y="4838775"/>
                <a:ext cx="40759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86540" y="5405606"/>
                <a:ext cx="4075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540" y="5405606"/>
                <a:ext cx="40759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7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2411760" y="1268759"/>
            <a:ext cx="3600400" cy="1396187"/>
          </a:xfrm>
          <a:prstGeom prst="parallelogram">
            <a:avLst>
              <a:gd name="adj" fmla="val 694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2411760" y="4194085"/>
            <a:ext cx="3600400" cy="1396187"/>
          </a:xfrm>
          <a:prstGeom prst="parallelogram">
            <a:avLst>
              <a:gd name="adj" fmla="val 69486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67055" y="2664946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2664946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4846" y="1268759"/>
            <a:ext cx="0" cy="29253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01870" y="1276748"/>
            <a:ext cx="0" cy="291733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043365" y="4194085"/>
            <a:ext cx="971481" cy="13961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11760" y="5590272"/>
            <a:ext cx="26552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05440" y="254675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2094175" y="5560882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67056" y="5590272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37203" y="4127609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96825" y="394294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54370" y="90741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6037203" y="942987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sz="900" dirty="0" smtClean="0"/>
              <a:t>1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5113336" y="2664946"/>
            <a:ext cx="4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900" dirty="0" smtClean="0"/>
              <a:t>1</a:t>
            </a:r>
            <a:endParaRPr lang="ru-RU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66855" y="171881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855" y="1718810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33405" y="3203975"/>
                <a:ext cx="4075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405" y="3203975"/>
                <a:ext cx="40759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6897" y="5405606"/>
                <a:ext cx="4075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897" y="5405606"/>
                <a:ext cx="40759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26595" y="458670"/>
            <a:ext cx="162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658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585" y="1043735"/>
            <a:ext cx="5535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Домашнее задание:</a:t>
            </a:r>
          </a:p>
          <a:p>
            <a:r>
              <a:rPr lang="ru-RU" sz="2800" dirty="0" smtClean="0"/>
              <a:t>§2.3, </a:t>
            </a:r>
            <a:r>
              <a:rPr lang="ru-RU" sz="2800" dirty="0" err="1" smtClean="0"/>
              <a:t>вопр</a:t>
            </a:r>
            <a:r>
              <a:rPr lang="ru-RU" sz="2800" dirty="0" smtClean="0"/>
              <a:t>. стр.78,</a:t>
            </a:r>
          </a:p>
          <a:p>
            <a:r>
              <a:rPr lang="ru-RU" sz="2800" dirty="0" smtClean="0"/>
              <a:t>решить № 2.41, 2.44, </a:t>
            </a:r>
          </a:p>
          <a:p>
            <a:r>
              <a:rPr lang="ru-RU" sz="2800" dirty="0" smtClean="0"/>
              <a:t>пр.2.3,2.6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37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18710"/>
            <a:ext cx="66607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Повторить геометрические понятия и утверждения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Сформировать понятие сечения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Познакомиться с методами построения сечений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Рассмотреть метод следов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Научиться пояснять и анализировать этапы построения сечений многогранника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7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 smtClean="0"/>
              <a:t>СЕКУЩАЯ   ПЛОСКОСТЬ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uk-UA" sz="3600" b="1" i="1" dirty="0" err="1" smtClean="0"/>
              <a:t>Секущей</a:t>
            </a:r>
            <a:r>
              <a:rPr lang="uk-UA" sz="3600" b="1" i="1" dirty="0" smtClean="0"/>
              <a:t> </a:t>
            </a:r>
            <a:r>
              <a:rPr lang="uk-UA" sz="3600" b="1" i="1" dirty="0" err="1" smtClean="0"/>
              <a:t>плоскостью</a:t>
            </a:r>
            <a:r>
              <a:rPr lang="uk-UA" sz="3600" b="1" i="1" dirty="0" smtClean="0"/>
              <a:t> многогранника</a:t>
            </a:r>
            <a:endParaRPr lang="en-US" sz="3600" b="1" i="1" dirty="0" smtClean="0"/>
          </a:p>
          <a:p>
            <a:pPr>
              <a:buFontTx/>
              <a:buNone/>
            </a:pPr>
            <a:r>
              <a:rPr lang="uk-UA" sz="3600" i="1" dirty="0" err="1" smtClean="0"/>
              <a:t>называется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такая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плоскость</a:t>
            </a:r>
            <a:r>
              <a:rPr lang="uk-UA" sz="3600" i="1" dirty="0" smtClean="0"/>
              <a:t>, </a:t>
            </a:r>
            <a:endParaRPr lang="en-US" sz="3600" i="1" dirty="0" smtClean="0"/>
          </a:p>
          <a:p>
            <a:pPr>
              <a:buFontTx/>
              <a:buNone/>
            </a:pPr>
            <a:r>
              <a:rPr lang="uk-UA" sz="3600" i="1" dirty="0" smtClean="0"/>
              <a:t>по </a:t>
            </a:r>
            <a:r>
              <a:rPr lang="uk-UA" sz="3600" i="1" dirty="0" err="1" smtClean="0"/>
              <a:t>обе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стороны</a:t>
            </a:r>
            <a:r>
              <a:rPr lang="uk-UA" sz="3600" i="1" dirty="0" smtClean="0"/>
              <a:t> от </a:t>
            </a:r>
            <a:r>
              <a:rPr lang="uk-UA" sz="3600" i="1" dirty="0" err="1" smtClean="0"/>
              <a:t>которой</a:t>
            </a:r>
            <a:r>
              <a:rPr lang="uk-UA" sz="3600" i="1" dirty="0" smtClean="0"/>
              <a:t> </a:t>
            </a:r>
            <a:endParaRPr lang="en-US" sz="3600" i="1" dirty="0" smtClean="0"/>
          </a:p>
          <a:p>
            <a:pPr>
              <a:buFontTx/>
              <a:buNone/>
            </a:pPr>
            <a:r>
              <a:rPr lang="uk-UA" sz="3600" i="1" dirty="0" err="1" smtClean="0"/>
              <a:t>есть</a:t>
            </a:r>
            <a:r>
              <a:rPr lang="uk-UA" sz="3600" i="1" dirty="0" smtClean="0"/>
              <a:t> точки </a:t>
            </a:r>
            <a:r>
              <a:rPr lang="uk-UA" sz="3600" i="1" dirty="0" err="1" smtClean="0"/>
              <a:t>данного</a:t>
            </a:r>
            <a:r>
              <a:rPr lang="uk-UA" sz="3600" i="1" dirty="0" smtClean="0"/>
              <a:t> многогранника.</a:t>
            </a:r>
            <a:r>
              <a:rPr lang="uk-UA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0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131840" y="3429000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3429000"/>
            <a:ext cx="288032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12160" y="3429000"/>
            <a:ext cx="72008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92080" y="548680"/>
            <a:ext cx="144016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131840" y="548680"/>
            <a:ext cx="216024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92080" y="548680"/>
            <a:ext cx="72008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211960" y="1988840"/>
            <a:ext cx="144016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198884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4220308" y="1978269"/>
            <a:ext cx="1793630" cy="720969"/>
          </a:xfrm>
          <a:custGeom>
            <a:avLst/>
            <a:gdLst>
              <a:gd name="connsiteX0" fmla="*/ 0 w 1793630"/>
              <a:gd name="connsiteY0" fmla="*/ 0 h 720969"/>
              <a:gd name="connsiteX1" fmla="*/ 1793630 w 1793630"/>
              <a:gd name="connsiteY1" fmla="*/ 8793 h 720969"/>
              <a:gd name="connsiteX2" fmla="*/ 1433146 w 1793630"/>
              <a:gd name="connsiteY2" fmla="*/ 720969 h 720969"/>
              <a:gd name="connsiteX3" fmla="*/ 0 w 1793630"/>
              <a:gd name="connsiteY3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630" h="720969">
                <a:moveTo>
                  <a:pt x="0" y="0"/>
                </a:moveTo>
                <a:lnTo>
                  <a:pt x="1793630" y="8793"/>
                </a:lnTo>
                <a:lnTo>
                  <a:pt x="1433146" y="72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652120" y="1988840"/>
            <a:ext cx="36004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2"/>
          </p:cNvCxnSpPr>
          <p:nvPr/>
        </p:nvCxnSpPr>
        <p:spPr>
          <a:xfrm>
            <a:off x="5517105" y="1978269"/>
            <a:ext cx="136349" cy="720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33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55" t="4617" r="30935" b="56245"/>
          <a:stretch/>
        </p:blipFill>
        <p:spPr bwMode="auto">
          <a:xfrm>
            <a:off x="6237185" y="92814"/>
            <a:ext cx="2286000" cy="262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131840" y="3429000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131840" y="3429000"/>
            <a:ext cx="288032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012160" y="3429000"/>
            <a:ext cx="72008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11" idx="1"/>
          </p:cNvCxnSpPr>
          <p:nvPr/>
        </p:nvCxnSpPr>
        <p:spPr>
          <a:xfrm>
            <a:off x="6013938" y="1987062"/>
            <a:ext cx="718302" cy="1441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1" idx="0"/>
          </p:cNvCxnSpPr>
          <p:nvPr/>
        </p:nvCxnSpPr>
        <p:spPr>
          <a:xfrm flipH="1">
            <a:off x="3131840" y="1978269"/>
            <a:ext cx="1088468" cy="14507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11" idx="2"/>
          </p:cNvCxnSpPr>
          <p:nvPr/>
        </p:nvCxnSpPr>
        <p:spPr>
          <a:xfrm>
            <a:off x="5653454" y="2699238"/>
            <a:ext cx="358706" cy="21699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1988840"/>
            <a:ext cx="144016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11960" y="198884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220308" y="1978269"/>
            <a:ext cx="1793630" cy="720969"/>
          </a:xfrm>
          <a:custGeom>
            <a:avLst/>
            <a:gdLst>
              <a:gd name="connsiteX0" fmla="*/ 0 w 1793630"/>
              <a:gd name="connsiteY0" fmla="*/ 0 h 720969"/>
              <a:gd name="connsiteX1" fmla="*/ 1793630 w 1793630"/>
              <a:gd name="connsiteY1" fmla="*/ 8793 h 720969"/>
              <a:gd name="connsiteX2" fmla="*/ 1433146 w 1793630"/>
              <a:gd name="connsiteY2" fmla="*/ 720969 h 720969"/>
              <a:gd name="connsiteX3" fmla="*/ 0 w 1793630"/>
              <a:gd name="connsiteY3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630" h="720969">
                <a:moveTo>
                  <a:pt x="0" y="0"/>
                </a:moveTo>
                <a:lnTo>
                  <a:pt x="1793630" y="8793"/>
                </a:lnTo>
                <a:lnTo>
                  <a:pt x="1433146" y="72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652120" y="1988840"/>
            <a:ext cx="36004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07215" y="1718810"/>
            <a:ext cx="171019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5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 smtClean="0"/>
              <a:t>СЕЧЕНИЕ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3600" b="1" i="1" dirty="0" err="1" smtClean="0"/>
              <a:t>Сечением</a:t>
            </a:r>
            <a:r>
              <a:rPr lang="uk-UA" sz="3600" b="1" i="1" dirty="0" smtClean="0"/>
              <a:t>  многогранника </a:t>
            </a:r>
            <a:r>
              <a:rPr lang="uk-UA" i="1" dirty="0" err="1" smtClean="0"/>
              <a:t>называется</a:t>
            </a:r>
            <a:endParaRPr lang="en-US" i="1" dirty="0"/>
          </a:p>
          <a:p>
            <a:pPr>
              <a:buFontTx/>
              <a:buNone/>
            </a:pPr>
            <a:r>
              <a:rPr lang="uk-UA" i="1" dirty="0" err="1" smtClean="0"/>
              <a:t>фигура</a:t>
            </a:r>
            <a:r>
              <a:rPr lang="uk-UA" i="1" dirty="0" smtClean="0"/>
              <a:t>, </a:t>
            </a:r>
            <a:r>
              <a:rPr lang="uk-UA" i="1" dirty="0" err="1" smtClean="0"/>
              <a:t>состоящая</a:t>
            </a:r>
            <a:r>
              <a:rPr lang="uk-UA" i="1" dirty="0" smtClean="0"/>
              <a:t> </a:t>
            </a:r>
            <a:r>
              <a:rPr lang="uk-UA" i="1" dirty="0" err="1" smtClean="0"/>
              <a:t>из</a:t>
            </a:r>
            <a:r>
              <a:rPr lang="uk-UA" i="1" dirty="0" smtClean="0"/>
              <a:t> </a:t>
            </a:r>
            <a:r>
              <a:rPr lang="uk-UA" i="1" dirty="0" err="1" smtClean="0"/>
              <a:t>всех</a:t>
            </a:r>
            <a:r>
              <a:rPr lang="uk-UA" i="1" dirty="0" smtClean="0"/>
              <a:t> </a:t>
            </a:r>
            <a:r>
              <a:rPr lang="uk-UA" i="1" dirty="0" err="1" smtClean="0"/>
              <a:t>общих</a:t>
            </a:r>
            <a:r>
              <a:rPr lang="uk-UA" i="1" dirty="0" smtClean="0"/>
              <a:t> </a:t>
            </a:r>
            <a:r>
              <a:rPr lang="uk-UA" i="1" dirty="0" err="1" smtClean="0"/>
              <a:t>точек</a:t>
            </a:r>
            <a:endParaRPr lang="en-US" i="1" dirty="0"/>
          </a:p>
          <a:p>
            <a:pPr>
              <a:buFontTx/>
              <a:buNone/>
            </a:pPr>
            <a:r>
              <a:rPr lang="uk-UA" i="1" dirty="0" smtClean="0"/>
              <a:t>многогранника  и </a:t>
            </a:r>
            <a:r>
              <a:rPr lang="uk-UA" i="1" dirty="0" err="1" smtClean="0"/>
              <a:t>секущей</a:t>
            </a:r>
            <a:r>
              <a:rPr lang="uk-UA" i="1" dirty="0" smtClean="0"/>
              <a:t> </a:t>
            </a:r>
            <a:r>
              <a:rPr lang="uk-UA" i="1" dirty="0" err="1" smtClean="0"/>
              <a:t>плоскости</a:t>
            </a:r>
            <a:r>
              <a:rPr lang="uk-UA" dirty="0" smtClean="0"/>
              <a:t> </a:t>
            </a:r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641" y="4031338"/>
            <a:ext cx="129698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1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1530" y="357188"/>
            <a:ext cx="8373845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uk-UA" sz="4400" b="1" dirty="0" smtClean="0">
                <a:latin typeface="Calibri" pitchFamily="34" charset="0"/>
              </a:rPr>
              <a:t>ПРАВИЛА</a:t>
            </a:r>
            <a:r>
              <a:rPr lang="en-US" sz="4400" b="1" dirty="0" smtClean="0">
                <a:latin typeface="Calibri" pitchFamily="34" charset="0"/>
              </a:rPr>
              <a:t>  </a:t>
            </a:r>
            <a:r>
              <a:rPr lang="uk-UA" sz="4400" b="1" dirty="0" smtClean="0">
                <a:latin typeface="Calibri" pitchFamily="34" charset="0"/>
              </a:rPr>
              <a:t> ПОСТРОЕНИЯ </a:t>
            </a:r>
            <a:endParaRPr lang="en-US" sz="4400" b="1" dirty="0" smtClean="0">
              <a:latin typeface="Calibri" pitchFamily="34" charset="0"/>
            </a:endParaRPr>
          </a:p>
          <a:p>
            <a:pPr algn="ctr"/>
            <a:r>
              <a:rPr lang="uk-UA" sz="4400" b="1" dirty="0" smtClean="0">
                <a:latin typeface="Calibri" pitchFamily="34" charset="0"/>
              </a:rPr>
              <a:t>СЕЧЕНИЙ </a:t>
            </a:r>
            <a:r>
              <a:rPr lang="en-US" sz="4400" b="1" dirty="0" smtClean="0">
                <a:latin typeface="Calibri" pitchFamily="34" charset="0"/>
              </a:rPr>
              <a:t> </a:t>
            </a:r>
            <a:r>
              <a:rPr lang="uk-UA" sz="4400" b="1" dirty="0" smtClean="0">
                <a:latin typeface="Calibri" pitchFamily="34" charset="0"/>
              </a:rPr>
              <a:t>МНОГОГРАННИКОВ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2214563"/>
            <a:ext cx="67151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sz="2800" dirty="0" err="1" smtClean="0">
                <a:latin typeface="Calibri" pitchFamily="34" charset="0"/>
              </a:rPr>
              <a:t>Построение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сечений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многогранников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сводится</a:t>
            </a:r>
            <a:r>
              <a:rPr lang="uk-UA" sz="2800" dirty="0" smtClean="0">
                <a:latin typeface="Calibri" pitchFamily="34" charset="0"/>
              </a:rPr>
              <a:t> к </a:t>
            </a:r>
            <a:r>
              <a:rPr lang="uk-UA" sz="2800" dirty="0" err="1" smtClean="0">
                <a:latin typeface="Calibri" pitchFamily="34" charset="0"/>
              </a:rPr>
              <a:t>построению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прямых</a:t>
            </a:r>
            <a:r>
              <a:rPr lang="uk-UA" sz="2800" dirty="0">
                <a:latin typeface="Calibri" pitchFamily="34" charset="0"/>
              </a:rPr>
              <a:t>, </a:t>
            </a:r>
            <a:r>
              <a:rPr lang="uk-UA" sz="2800" dirty="0" err="1" smtClean="0">
                <a:latin typeface="Calibri" pitchFamily="34" charset="0"/>
              </a:rPr>
              <a:t>которые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являются</a:t>
            </a:r>
            <a:r>
              <a:rPr lang="uk-UA" sz="2800" dirty="0" smtClean="0">
                <a:latin typeface="Calibri" pitchFamily="34" charset="0"/>
              </a:rPr>
              <a:t>  </a:t>
            </a:r>
            <a:r>
              <a:rPr lang="uk-UA" sz="2800" dirty="0" err="1" smtClean="0">
                <a:latin typeface="Calibri" pitchFamily="34" charset="0"/>
              </a:rPr>
              <a:t>линиями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пересечения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данной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секущей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плоскости</a:t>
            </a:r>
            <a:r>
              <a:rPr lang="uk-UA" sz="2800" dirty="0" smtClean="0">
                <a:latin typeface="Calibri" pitchFamily="34" charset="0"/>
              </a:rPr>
              <a:t>  с плоскостями граней </a:t>
            </a:r>
            <a:r>
              <a:rPr lang="uk-UA" sz="2800" dirty="0" err="1" smtClean="0">
                <a:latin typeface="Calibri" pitchFamily="34" charset="0"/>
              </a:rPr>
              <a:t>данного</a:t>
            </a:r>
            <a:r>
              <a:rPr lang="uk-UA" sz="2800" dirty="0" smtClean="0">
                <a:latin typeface="Calibri" pitchFamily="34" charset="0"/>
              </a:rPr>
              <a:t> многогранника.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26" y="4194085"/>
            <a:ext cx="1432002" cy="20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1476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226513" y="1232838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67412" y="233494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412" y="2334942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591780" y="141750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80" y="1417504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759089" y="1232838"/>
            <a:ext cx="55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332761" y="2337918"/>
            <a:ext cx="55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52535" y="1394882"/>
            <a:ext cx="55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1" y="458669"/>
            <a:ext cx="576064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ПОСТРОЕНИЕ   ПЛОСКОСТИ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772138" y="1433045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n w="76200"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prstClr val="black"/>
                    </a:solidFill>
                  </a:ln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138" y="1433045"/>
                <a:ext cx="29527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46575" y="2297969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75" y="2297969"/>
                <a:ext cx="3824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олилиния 15"/>
          <p:cNvSpPr/>
          <p:nvPr/>
        </p:nvSpPr>
        <p:spPr>
          <a:xfrm>
            <a:off x="4692551" y="121656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82190" y="1417504"/>
            <a:ext cx="1137747" cy="9204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72300" y="141750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1417504"/>
                <a:ext cx="29527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олилиния 22"/>
          <p:cNvSpPr/>
          <p:nvPr/>
        </p:nvSpPr>
        <p:spPr>
          <a:xfrm>
            <a:off x="56537" y="409878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128987" y="4464115"/>
            <a:ext cx="2452903" cy="4500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11660" y="4329100"/>
            <a:ext cx="1375394" cy="9901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>
            <a:off x="4692550" y="373874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877145" y="4149080"/>
            <a:ext cx="20702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77145" y="4697043"/>
            <a:ext cx="20702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1549" y="1105000"/>
            <a:ext cx="41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22050" y="1231380"/>
            <a:ext cx="41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</a:t>
            </a:r>
            <a:endParaRPr lang="ru-RU" sz="3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8459" y="3788575"/>
            <a:ext cx="41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074706" y="3609020"/>
            <a:ext cx="41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7412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38" grpId="0"/>
      <p:bldP spid="39" grpId="0"/>
      <p:bldP spid="10" grpId="0"/>
      <p:bldP spid="16" grpId="0" animBg="1"/>
      <p:bldP spid="15" grpId="0"/>
      <p:bldP spid="23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2409092" y="1978269"/>
            <a:ext cx="4317023" cy="1450731"/>
          </a:xfrm>
          <a:custGeom>
            <a:avLst/>
            <a:gdLst>
              <a:gd name="connsiteX0" fmla="*/ 0 w 4317023"/>
              <a:gd name="connsiteY0" fmla="*/ 1450731 h 1450731"/>
              <a:gd name="connsiteX1" fmla="*/ 1433146 w 4317023"/>
              <a:gd name="connsiteY1" fmla="*/ 0 h 1450731"/>
              <a:gd name="connsiteX2" fmla="*/ 4317023 w 4317023"/>
              <a:gd name="connsiteY2" fmla="*/ 0 h 1450731"/>
              <a:gd name="connsiteX3" fmla="*/ 2866293 w 4317023"/>
              <a:gd name="connsiteY3" fmla="*/ 1441939 h 1450731"/>
              <a:gd name="connsiteX4" fmla="*/ 0 w 4317023"/>
              <a:gd name="connsiteY4" fmla="*/ 1450731 h 145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023" h="1450731">
                <a:moveTo>
                  <a:pt x="0" y="1450731"/>
                </a:moveTo>
                <a:lnTo>
                  <a:pt x="1433146" y="0"/>
                </a:lnTo>
                <a:lnTo>
                  <a:pt x="4317023" y="0"/>
                </a:lnTo>
                <a:lnTo>
                  <a:pt x="2866293" y="1441939"/>
                </a:lnTo>
                <a:lnTo>
                  <a:pt x="0" y="145073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31309" y="1978269"/>
            <a:ext cx="489527" cy="12800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02772" y="2888940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772" y="2888940"/>
                <a:ext cx="29527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07498" y="212385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>
                  <a:ln w="7620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498" y="2123855"/>
                <a:ext cx="2952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861810" y="307360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10" y="3073606"/>
                <a:ext cx="3600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567603" y="2000917"/>
            <a:ext cx="55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814695" y="2704274"/>
            <a:ext cx="55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21550" y="638690"/>
            <a:ext cx="810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ТЕОРЕМА:     Если две точки прямой принадлежат плоскости, то и вся прямая принадлежит этой плоскости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5746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284</Words>
  <Application>Microsoft Office PowerPoint</Application>
  <PresentationFormat>Экран (4:3)</PresentationFormat>
  <Paragraphs>140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ПОСТРОЕНИЕ   СЕЧЕНИЙ МНОГОГРАННИКОВ</vt:lpstr>
      <vt:lpstr>Презентация PowerPoint</vt:lpstr>
      <vt:lpstr>СЕКУЩАЯ   ПЛОСКОСТЬ</vt:lpstr>
      <vt:lpstr>Презентация PowerPoint</vt:lpstr>
      <vt:lpstr>Презентация PowerPoint</vt:lpstr>
      <vt:lpstr>СЕЧЕНИЕ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35</cp:revision>
  <dcterms:created xsi:type="dcterms:W3CDTF">2014-01-09T12:23:46Z</dcterms:created>
  <dcterms:modified xsi:type="dcterms:W3CDTF">2019-01-25T13:11:17Z</dcterms:modified>
</cp:coreProperties>
</file>