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6" r:id="rId3"/>
    <p:sldId id="275" r:id="rId4"/>
    <p:sldId id="282" r:id="rId5"/>
    <p:sldId id="281" r:id="rId6"/>
    <p:sldId id="274" r:id="rId7"/>
    <p:sldId id="268" r:id="rId8"/>
    <p:sldId id="265" r:id="rId9"/>
    <p:sldId id="257" r:id="rId10"/>
    <p:sldId id="259" r:id="rId11"/>
    <p:sldId id="263" r:id="rId12"/>
    <p:sldId id="258" r:id="rId13"/>
    <p:sldId id="270" r:id="rId14"/>
    <p:sldId id="261" r:id="rId15"/>
    <p:sldId id="272" r:id="rId16"/>
    <p:sldId id="262" r:id="rId17"/>
    <p:sldId id="264" r:id="rId18"/>
    <p:sldId id="283" r:id="rId19"/>
    <p:sldId id="28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1C1C5-1262-4B1B-B0D8-8516F0AB0D6C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3F1E0-3702-46DF-B721-187B88DB0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377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693F7B-28B2-4B89-AE1C-475EBCCF7ED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7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919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284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81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812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32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801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88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266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1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08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4724C-E213-45C1-B496-E4A84014EF33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A1D80-EEDB-4C20-8702-6C8044620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77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dirty="0" smtClean="0"/>
              <a:t>ПОСТРОЕНИЕ</a:t>
            </a:r>
            <a:r>
              <a:rPr lang="en-US" b="1" dirty="0" smtClean="0"/>
              <a:t>  </a:t>
            </a:r>
            <a:r>
              <a:rPr lang="ru-RU" b="1" dirty="0" smtClean="0"/>
              <a:t> СЕЧЕНИЙ МНОГОГРАННИКОВ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sz="1600" dirty="0" smtClean="0"/>
          </a:p>
          <a:p>
            <a:pPr algn="r"/>
            <a:endParaRPr lang="ru-RU" sz="1600" dirty="0"/>
          </a:p>
          <a:p>
            <a:pPr algn="r"/>
            <a:endParaRPr lang="ru-RU" sz="1600" dirty="0" smtClean="0"/>
          </a:p>
          <a:p>
            <a:pPr algn="r"/>
            <a:r>
              <a:rPr lang="ru-RU" sz="1600" dirty="0" smtClean="0"/>
              <a:t>Учитель математики:</a:t>
            </a:r>
          </a:p>
          <a:p>
            <a:pPr algn="r"/>
            <a:r>
              <a:rPr lang="ru-RU" sz="1600" dirty="0" smtClean="0"/>
              <a:t>Воронова Г.А.</a:t>
            </a:r>
            <a:endParaRPr lang="ru-RU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1241630" y="548680"/>
            <a:ext cx="70207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МУНИЦИПАЛЬНОЕ БЮДЖЕТНОЕ </a:t>
            </a:r>
            <a:r>
              <a:rPr lang="ru-RU" sz="1400" b="1" dirty="0" smtClean="0"/>
              <a:t>ОБЩЕОБРАЗОВАТЕЛЬНОЕ</a:t>
            </a:r>
            <a:r>
              <a:rPr lang="en-US" sz="1400" dirty="0"/>
              <a:t> </a:t>
            </a:r>
            <a:r>
              <a:rPr lang="ru-RU" sz="1400" b="1" dirty="0" smtClean="0"/>
              <a:t>УЧРЕЖДЕНИЕ </a:t>
            </a:r>
            <a:endParaRPr lang="en-US" sz="1400" b="1" dirty="0" smtClean="0"/>
          </a:p>
          <a:p>
            <a:pPr algn="ctr"/>
            <a:r>
              <a:rPr lang="ru-RU" sz="1400" b="1" dirty="0" smtClean="0"/>
              <a:t>«</a:t>
            </a:r>
            <a:r>
              <a:rPr lang="ru-RU" sz="1400" b="1" dirty="0"/>
              <a:t>ЧАЙКИНСКАЯ ШКОЛА»</a:t>
            </a:r>
            <a:endParaRPr lang="ru-RU" sz="1400" dirty="0"/>
          </a:p>
          <a:p>
            <a:pPr algn="ctr"/>
            <a:r>
              <a:rPr lang="ru-RU" sz="1400" b="1" dirty="0"/>
              <a:t>СИМФЕРОПОЛЬСКОГО РАЙОНА  РЕСПУБЛИКИ КРЫМ</a:t>
            </a:r>
            <a:endParaRPr lang="ru-RU" sz="1400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77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олилиния 24"/>
          <p:cNvSpPr/>
          <p:nvPr/>
        </p:nvSpPr>
        <p:spPr>
          <a:xfrm>
            <a:off x="2409092" y="1978269"/>
            <a:ext cx="4317023" cy="1450731"/>
          </a:xfrm>
          <a:custGeom>
            <a:avLst/>
            <a:gdLst>
              <a:gd name="connsiteX0" fmla="*/ 0 w 4317023"/>
              <a:gd name="connsiteY0" fmla="*/ 1450731 h 1450731"/>
              <a:gd name="connsiteX1" fmla="*/ 1433146 w 4317023"/>
              <a:gd name="connsiteY1" fmla="*/ 0 h 1450731"/>
              <a:gd name="connsiteX2" fmla="*/ 4317023 w 4317023"/>
              <a:gd name="connsiteY2" fmla="*/ 0 h 1450731"/>
              <a:gd name="connsiteX3" fmla="*/ 2866293 w 4317023"/>
              <a:gd name="connsiteY3" fmla="*/ 1441939 h 1450731"/>
              <a:gd name="connsiteX4" fmla="*/ 0 w 4317023"/>
              <a:gd name="connsiteY4" fmla="*/ 1450731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023" h="1450731">
                <a:moveTo>
                  <a:pt x="0" y="1450731"/>
                </a:moveTo>
                <a:lnTo>
                  <a:pt x="1433146" y="0"/>
                </a:lnTo>
                <a:lnTo>
                  <a:pt x="4317023" y="0"/>
                </a:lnTo>
                <a:lnTo>
                  <a:pt x="2866293" y="1441939"/>
                </a:lnTo>
                <a:lnTo>
                  <a:pt x="0" y="1450731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4331309" y="1978269"/>
            <a:ext cx="566738" cy="14419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602772" y="2888940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772" y="2888940"/>
                <a:ext cx="295274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307498" y="2123855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498" y="2123855"/>
                <a:ext cx="29527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олилиния 1"/>
          <p:cNvSpPr/>
          <p:nvPr/>
        </p:nvSpPr>
        <p:spPr>
          <a:xfrm>
            <a:off x="2391507" y="3420208"/>
            <a:ext cx="4334608" cy="1459523"/>
          </a:xfrm>
          <a:custGeom>
            <a:avLst/>
            <a:gdLst>
              <a:gd name="connsiteX0" fmla="*/ 0 w 4334608"/>
              <a:gd name="connsiteY0" fmla="*/ 35169 h 1459523"/>
              <a:gd name="connsiteX1" fmla="*/ 1459523 w 4334608"/>
              <a:gd name="connsiteY1" fmla="*/ 1459523 h 1459523"/>
              <a:gd name="connsiteX2" fmla="*/ 4334608 w 4334608"/>
              <a:gd name="connsiteY2" fmla="*/ 1459523 h 1459523"/>
              <a:gd name="connsiteX3" fmla="*/ 2875085 w 4334608"/>
              <a:gd name="connsiteY3" fmla="*/ 0 h 1459523"/>
              <a:gd name="connsiteX4" fmla="*/ 0 w 4334608"/>
              <a:gd name="connsiteY4" fmla="*/ 35169 h 1459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34608" h="1459523">
                <a:moveTo>
                  <a:pt x="0" y="35169"/>
                </a:moveTo>
                <a:lnTo>
                  <a:pt x="1459523" y="1459523"/>
                </a:lnTo>
                <a:lnTo>
                  <a:pt x="4334608" y="1459523"/>
                </a:lnTo>
                <a:lnTo>
                  <a:pt x="2875085" y="0"/>
                </a:lnTo>
                <a:lnTo>
                  <a:pt x="0" y="35169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898046" y="3429000"/>
            <a:ext cx="439039" cy="108012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750409" y="3235542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0409" y="3235542"/>
                <a:ext cx="29527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742130" y="2123837"/>
                <a:ext cx="4023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2130" y="2123837"/>
                <a:ext cx="40237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877145" y="4419110"/>
                <a:ext cx="4023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7145" y="4419110"/>
                <a:ext cx="40237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915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олилиния 24"/>
          <p:cNvSpPr/>
          <p:nvPr/>
        </p:nvSpPr>
        <p:spPr>
          <a:xfrm>
            <a:off x="2409092" y="1978269"/>
            <a:ext cx="4317023" cy="1450731"/>
          </a:xfrm>
          <a:custGeom>
            <a:avLst/>
            <a:gdLst>
              <a:gd name="connsiteX0" fmla="*/ 0 w 4317023"/>
              <a:gd name="connsiteY0" fmla="*/ 1450731 h 1450731"/>
              <a:gd name="connsiteX1" fmla="*/ 1433146 w 4317023"/>
              <a:gd name="connsiteY1" fmla="*/ 0 h 1450731"/>
              <a:gd name="connsiteX2" fmla="*/ 4317023 w 4317023"/>
              <a:gd name="connsiteY2" fmla="*/ 0 h 1450731"/>
              <a:gd name="connsiteX3" fmla="*/ 2866293 w 4317023"/>
              <a:gd name="connsiteY3" fmla="*/ 1441939 h 1450731"/>
              <a:gd name="connsiteX4" fmla="*/ 0 w 4317023"/>
              <a:gd name="connsiteY4" fmla="*/ 1450731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023" h="1450731">
                <a:moveTo>
                  <a:pt x="0" y="1450731"/>
                </a:moveTo>
                <a:lnTo>
                  <a:pt x="1433146" y="0"/>
                </a:lnTo>
                <a:lnTo>
                  <a:pt x="4317023" y="0"/>
                </a:lnTo>
                <a:lnTo>
                  <a:pt x="2866293" y="1441939"/>
                </a:lnTo>
                <a:lnTo>
                  <a:pt x="0" y="1450731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4287511" y="1994167"/>
            <a:ext cx="1140791" cy="8206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056461" y="2445496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6461" y="2445496"/>
                <a:ext cx="295274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485908" y="2045904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908" y="2045904"/>
                <a:ext cx="29527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олилиния 1"/>
          <p:cNvSpPr/>
          <p:nvPr/>
        </p:nvSpPr>
        <p:spPr>
          <a:xfrm>
            <a:off x="2391507" y="3420208"/>
            <a:ext cx="4334608" cy="1459523"/>
          </a:xfrm>
          <a:custGeom>
            <a:avLst/>
            <a:gdLst>
              <a:gd name="connsiteX0" fmla="*/ 0 w 4334608"/>
              <a:gd name="connsiteY0" fmla="*/ 35169 h 1459523"/>
              <a:gd name="connsiteX1" fmla="*/ 1459523 w 4334608"/>
              <a:gd name="connsiteY1" fmla="*/ 1459523 h 1459523"/>
              <a:gd name="connsiteX2" fmla="*/ 4334608 w 4334608"/>
              <a:gd name="connsiteY2" fmla="*/ 1459523 h 1459523"/>
              <a:gd name="connsiteX3" fmla="*/ 2875085 w 4334608"/>
              <a:gd name="connsiteY3" fmla="*/ 0 h 1459523"/>
              <a:gd name="connsiteX4" fmla="*/ 0 w 4334608"/>
              <a:gd name="connsiteY4" fmla="*/ 35169 h 1459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34608" h="1459523">
                <a:moveTo>
                  <a:pt x="0" y="35169"/>
                </a:moveTo>
                <a:lnTo>
                  <a:pt x="1459523" y="1459523"/>
                </a:lnTo>
                <a:lnTo>
                  <a:pt x="4334608" y="1459523"/>
                </a:lnTo>
                <a:lnTo>
                  <a:pt x="2875085" y="0"/>
                </a:lnTo>
                <a:lnTo>
                  <a:pt x="0" y="35169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226453" y="2652170"/>
            <a:ext cx="1382177" cy="10468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898046" y="3420208"/>
            <a:ext cx="1710584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102170" y="3236173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170" y="3236173"/>
                <a:ext cx="29527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742130" y="2123837"/>
                <a:ext cx="4023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2130" y="2123837"/>
                <a:ext cx="40237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877145" y="4419110"/>
                <a:ext cx="4023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7145" y="4419110"/>
                <a:ext cx="40237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07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3131840" y="3429000"/>
            <a:ext cx="3600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131840" y="3429000"/>
            <a:ext cx="2880320" cy="1440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012160" y="3429000"/>
            <a:ext cx="720080" cy="1440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292080" y="548680"/>
            <a:ext cx="1440160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292080" y="548680"/>
            <a:ext cx="720080" cy="43204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3131840" y="548680"/>
            <a:ext cx="2160240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064323" y="1804174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4323" y="1804174"/>
                <a:ext cx="295274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653752" y="4059070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3752" y="4059070"/>
                <a:ext cx="29527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026793" y="3244334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6793" y="3244334"/>
                <a:ext cx="29527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3837312" y="1797133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M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06560" y="4172508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K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54669" y="3040441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80743" y="3244334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5928461" y="4959170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6749007" y="3270711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5203268" y="168858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ru-RU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 flipV="1">
            <a:off x="4211960" y="1988840"/>
            <a:ext cx="589429" cy="2254896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4789748" y="3429000"/>
            <a:ext cx="1353280" cy="814736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4211960" y="1988840"/>
            <a:ext cx="1942709" cy="144016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>
            <a:off x="4433474" y="2277997"/>
            <a:ext cx="138526" cy="54006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4554313" y="2445128"/>
            <a:ext cx="198878" cy="74585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4673958" y="2548027"/>
            <a:ext cx="275068" cy="109201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4801389" y="2737647"/>
            <a:ext cx="343102" cy="13214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H="1">
            <a:off x="5067055" y="2818057"/>
            <a:ext cx="303612" cy="124101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5370666" y="3040414"/>
            <a:ext cx="191445" cy="79595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5639946" y="3158970"/>
            <a:ext cx="160387" cy="54006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H="1">
            <a:off x="5903470" y="3270711"/>
            <a:ext cx="69574" cy="24829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932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1"/>
          <p:cNvSpPr txBox="1">
            <a:spLocks noChangeArrowheads="1"/>
          </p:cNvSpPr>
          <p:nvPr/>
        </p:nvSpPr>
        <p:spPr bwMode="auto">
          <a:xfrm>
            <a:off x="642938" y="500063"/>
            <a:ext cx="8001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2400" b="1" dirty="0" smtClean="0">
                <a:latin typeface="Calibri" pitchFamily="34" charset="0"/>
              </a:rPr>
              <a:t>Задача:</a:t>
            </a:r>
          </a:p>
          <a:p>
            <a:r>
              <a:rPr lang="uk-UA" sz="2400" b="1" dirty="0" smtClean="0">
                <a:latin typeface="Calibri" pitchFamily="34" charset="0"/>
              </a:rPr>
              <a:t>Постройте </a:t>
            </a:r>
            <a:r>
              <a:rPr lang="uk-UA" sz="2400" b="1" dirty="0" err="1" smtClean="0">
                <a:latin typeface="Calibri" pitchFamily="34" charset="0"/>
              </a:rPr>
              <a:t>сечение</a:t>
            </a:r>
            <a:r>
              <a:rPr lang="uk-UA" sz="2400" b="1" dirty="0" smtClean="0">
                <a:latin typeface="Calibri" pitchFamily="34" charset="0"/>
              </a:rPr>
              <a:t>  </a:t>
            </a:r>
            <a:r>
              <a:rPr lang="uk-UA" sz="2400" b="1" dirty="0" err="1" smtClean="0">
                <a:latin typeface="Calibri" pitchFamily="34" charset="0"/>
              </a:rPr>
              <a:t>пирамиды</a:t>
            </a:r>
            <a:r>
              <a:rPr lang="uk-UA" sz="2400" b="1" dirty="0" smtClean="0">
                <a:latin typeface="Calibri" pitchFamily="34" charset="0"/>
              </a:rPr>
              <a:t>   </a:t>
            </a:r>
            <a:r>
              <a:rPr lang="en-US" sz="2400" b="1" dirty="0" smtClean="0">
                <a:latin typeface="Calibri" pitchFamily="34" charset="0"/>
              </a:rPr>
              <a:t>S</a:t>
            </a:r>
            <a:r>
              <a:rPr lang="uk-UA" sz="2400" b="1" dirty="0" smtClean="0">
                <a:latin typeface="Calibri" pitchFamily="34" charset="0"/>
              </a:rPr>
              <a:t>АВС  </a:t>
            </a:r>
            <a:r>
              <a:rPr lang="uk-UA" sz="2400" b="1" dirty="0" err="1" smtClean="0">
                <a:latin typeface="Calibri" pitchFamily="34" charset="0"/>
              </a:rPr>
              <a:t>плоскостью</a:t>
            </a:r>
            <a:r>
              <a:rPr lang="uk-UA" sz="2400" b="1" dirty="0" smtClean="0">
                <a:latin typeface="Calibri" pitchFamily="34" charset="0"/>
              </a:rPr>
              <a:t> (М</a:t>
            </a:r>
            <a:r>
              <a:rPr lang="en-US" sz="2400" b="1" dirty="0" smtClean="0">
                <a:latin typeface="Calibri" pitchFamily="34" charset="0"/>
              </a:rPr>
              <a:t>NK)</a:t>
            </a:r>
            <a:endParaRPr lang="uk-UA" sz="2400" b="1" dirty="0" smtClean="0">
              <a:latin typeface="Calibri" pitchFamily="34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 rot="19819773">
            <a:off x="1973263" y="2727325"/>
            <a:ext cx="5894387" cy="2608263"/>
          </a:xfrm>
          <a:prstGeom prst="rtTriangl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>
            <a:endCxn id="3" idx="4"/>
          </p:cNvCxnSpPr>
          <p:nvPr/>
        </p:nvCxnSpPr>
        <p:spPr>
          <a:xfrm>
            <a:off x="4071938" y="1571625"/>
            <a:ext cx="4054475" cy="21336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endCxn id="3" idx="0"/>
          </p:cNvCxnSpPr>
          <p:nvPr/>
        </p:nvCxnSpPr>
        <p:spPr>
          <a:xfrm rot="5400000">
            <a:off x="1500187" y="1785938"/>
            <a:ext cx="2786063" cy="235743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endCxn id="3" idx="2"/>
          </p:cNvCxnSpPr>
          <p:nvPr/>
        </p:nvCxnSpPr>
        <p:spPr>
          <a:xfrm rot="5400000">
            <a:off x="1012825" y="3563938"/>
            <a:ext cx="5051425" cy="1066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2" name="TextBox 11"/>
          <p:cNvSpPr txBox="1">
            <a:spLocks noChangeArrowheads="1"/>
          </p:cNvSpPr>
          <p:nvPr/>
        </p:nvSpPr>
        <p:spPr bwMode="auto">
          <a:xfrm>
            <a:off x="4143375" y="1071563"/>
            <a:ext cx="285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latin typeface="Calibri" pitchFamily="34" charset="0"/>
              </a:rPr>
              <a:t>S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24583" name="TextBox 12"/>
          <p:cNvSpPr txBox="1">
            <a:spLocks noChangeArrowheads="1"/>
          </p:cNvSpPr>
          <p:nvPr/>
        </p:nvSpPr>
        <p:spPr bwMode="auto">
          <a:xfrm>
            <a:off x="4500563" y="3500438"/>
            <a:ext cx="285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latin typeface="Calibri" pitchFamily="34" charset="0"/>
              </a:rPr>
              <a:t>N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24584" name="TextBox 13"/>
          <p:cNvSpPr txBox="1">
            <a:spLocks noChangeArrowheads="1"/>
          </p:cNvSpPr>
          <p:nvPr/>
        </p:nvSpPr>
        <p:spPr bwMode="auto">
          <a:xfrm>
            <a:off x="5857875" y="5143500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latin typeface="Calibri" pitchFamily="34" charset="0"/>
              </a:rPr>
              <a:t>K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24585" name="TextBox 14"/>
          <p:cNvSpPr txBox="1">
            <a:spLocks noChangeArrowheads="1"/>
          </p:cNvSpPr>
          <p:nvPr/>
        </p:nvSpPr>
        <p:spPr bwMode="auto">
          <a:xfrm>
            <a:off x="5857875" y="2071688"/>
            <a:ext cx="285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latin typeface="Calibri" pitchFamily="34" charset="0"/>
              </a:rPr>
              <a:t>M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24586" name="TextBox 15"/>
          <p:cNvSpPr txBox="1">
            <a:spLocks noChangeArrowheads="1"/>
          </p:cNvSpPr>
          <p:nvPr/>
        </p:nvSpPr>
        <p:spPr bwMode="auto">
          <a:xfrm>
            <a:off x="2571750" y="614362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latin typeface="Calibri" pitchFamily="34" charset="0"/>
              </a:rPr>
              <a:t>B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24587" name="TextBox 16"/>
          <p:cNvSpPr txBox="1">
            <a:spLocks noChangeArrowheads="1"/>
          </p:cNvSpPr>
          <p:nvPr/>
        </p:nvSpPr>
        <p:spPr bwMode="auto">
          <a:xfrm>
            <a:off x="1428750" y="414337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latin typeface="Calibri" pitchFamily="34" charset="0"/>
              </a:rPr>
              <a:t>A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24588" name="TextBox 17"/>
          <p:cNvSpPr txBox="1">
            <a:spLocks noChangeArrowheads="1"/>
          </p:cNvSpPr>
          <p:nvPr/>
        </p:nvSpPr>
        <p:spPr bwMode="auto">
          <a:xfrm>
            <a:off x="8143875" y="3429000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latin typeface="Calibri" pitchFamily="34" charset="0"/>
              </a:rPr>
              <a:t>C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929188" y="4000500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5786438" y="4929188"/>
            <a:ext cx="71437" cy="714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929313" y="2500313"/>
            <a:ext cx="52387" cy="1238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3" name="Прямая соединительная линия 22"/>
          <p:cNvCxnSpPr>
            <a:stCxn id="21" idx="2"/>
            <a:endCxn id="20" idx="5"/>
          </p:cNvCxnSpPr>
          <p:nvPr/>
        </p:nvCxnSpPr>
        <p:spPr>
          <a:xfrm rot="10800000" flipV="1">
            <a:off x="5846763" y="2562225"/>
            <a:ext cx="82550" cy="2427288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21" idx="2"/>
            <a:endCxn id="19" idx="3"/>
          </p:cNvCxnSpPr>
          <p:nvPr/>
        </p:nvCxnSpPr>
        <p:spPr>
          <a:xfrm rot="10800000" flipV="1">
            <a:off x="4940300" y="2562225"/>
            <a:ext cx="989013" cy="149860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19" idx="3"/>
          </p:cNvCxnSpPr>
          <p:nvPr/>
        </p:nvCxnSpPr>
        <p:spPr>
          <a:xfrm rot="16200000" flipH="1">
            <a:off x="4929188" y="4071937"/>
            <a:ext cx="939800" cy="9175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>
            <a:stCxn id="3" idx="0"/>
            <a:endCxn id="3" idx="4"/>
          </p:cNvCxnSpPr>
          <p:nvPr/>
        </p:nvCxnSpPr>
        <p:spPr>
          <a:xfrm flipV="1">
            <a:off x="1714120" y="3705707"/>
            <a:ext cx="6412673" cy="651499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21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3131840" y="3429000"/>
            <a:ext cx="3600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131840" y="3429000"/>
            <a:ext cx="2880320" cy="1440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012160" y="3429000"/>
            <a:ext cx="720080" cy="1440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292080" y="548680"/>
            <a:ext cx="1440160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292080" y="548680"/>
            <a:ext cx="720080" cy="43204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3131840" y="548680"/>
            <a:ext cx="2160240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064323" y="1804174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4323" y="1804174"/>
                <a:ext cx="295274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653752" y="4059070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3752" y="4059070"/>
                <a:ext cx="29527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238368" y="2524254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8368" y="2524254"/>
                <a:ext cx="29527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3837312" y="1797133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4506560" y="4172508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6533642" y="2258870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2880743" y="3244334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5928461" y="4959170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6749007" y="3270711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5203268" y="168858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ru-RU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H="1" flipV="1">
            <a:off x="4211960" y="1988840"/>
            <a:ext cx="589429" cy="2254896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11960" y="1988840"/>
            <a:ext cx="2174045" cy="72008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386005" y="2708920"/>
            <a:ext cx="228145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701040" y="3429000"/>
            <a:ext cx="19664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684581" y="3059668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V="1">
            <a:off x="4801389" y="3429000"/>
            <a:ext cx="3866066" cy="814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4801389" y="3924055"/>
            <a:ext cx="1660821" cy="319682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372200" y="3739389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200" y="3739389"/>
                <a:ext cx="29527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Прямая соединительная линия 43"/>
          <p:cNvCxnSpPr/>
          <p:nvPr/>
        </p:nvCxnSpPr>
        <p:spPr>
          <a:xfrm flipH="1" flipV="1">
            <a:off x="6372200" y="2708920"/>
            <a:ext cx="147637" cy="1215135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4359597" y="2173506"/>
            <a:ext cx="441792" cy="35074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4432856" y="2258870"/>
            <a:ext cx="580936" cy="4500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4490248" y="2348880"/>
            <a:ext cx="796719" cy="63007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4572000" y="2443536"/>
            <a:ext cx="1059799" cy="8271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4674747" y="2628202"/>
            <a:ext cx="1253714" cy="101184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endCxn id="24" idx="1"/>
          </p:cNvCxnSpPr>
          <p:nvPr/>
        </p:nvCxnSpPr>
        <p:spPr>
          <a:xfrm flipV="1">
            <a:off x="4761476" y="2708920"/>
            <a:ext cx="1476892" cy="121513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4949026" y="3059668"/>
            <a:ext cx="1423174" cy="112744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5410903" y="3316487"/>
            <a:ext cx="1035115" cy="82129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5863284" y="3564015"/>
            <a:ext cx="582734" cy="4716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516570" y="3924055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130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2" grpId="0"/>
      <p:bldP spid="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Box 4"/>
          <p:cNvSpPr txBox="1">
            <a:spLocks noChangeArrowheads="1"/>
          </p:cNvSpPr>
          <p:nvPr/>
        </p:nvSpPr>
        <p:spPr bwMode="auto">
          <a:xfrm>
            <a:off x="214314" y="214313"/>
            <a:ext cx="881318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2800" b="1" dirty="0" smtClean="0">
                <a:latin typeface="Calibri" pitchFamily="34" charset="0"/>
              </a:rPr>
              <a:t>Задача:</a:t>
            </a:r>
          </a:p>
          <a:p>
            <a:r>
              <a:rPr lang="ru-RU" sz="2800" dirty="0" smtClean="0">
                <a:latin typeface="Calibri" pitchFamily="34" charset="0"/>
              </a:rPr>
              <a:t>Постройте сечение пирамиды</a:t>
            </a:r>
            <a:r>
              <a:rPr lang="ru-RU" sz="2800" dirty="0">
                <a:latin typeface="Calibri" pitchFamily="34" charset="0"/>
              </a:rPr>
              <a:t> </a:t>
            </a:r>
            <a:r>
              <a:rPr lang="en-US" sz="2800" dirty="0" smtClean="0">
                <a:latin typeface="Calibri" pitchFamily="34" charset="0"/>
              </a:rPr>
              <a:t>S</a:t>
            </a:r>
            <a:r>
              <a:rPr lang="uk-UA" sz="2800" dirty="0" smtClean="0">
                <a:latin typeface="Calibri" pitchFamily="34" charset="0"/>
              </a:rPr>
              <a:t>АВС</a:t>
            </a:r>
            <a:r>
              <a:rPr lang="en-US" sz="2800" dirty="0" smtClean="0">
                <a:latin typeface="Calibri" pitchFamily="34" charset="0"/>
              </a:rPr>
              <a:t>D</a:t>
            </a:r>
            <a:r>
              <a:rPr lang="ru-RU" sz="2800" dirty="0" smtClean="0">
                <a:latin typeface="Calibri" pitchFamily="34" charset="0"/>
              </a:rPr>
              <a:t> плоскостью (</a:t>
            </a:r>
            <a:r>
              <a:rPr lang="en-US" sz="2800" dirty="0" smtClean="0">
                <a:latin typeface="Calibri" pitchFamily="34" charset="0"/>
              </a:rPr>
              <a:t>MNK</a:t>
            </a:r>
            <a:r>
              <a:rPr lang="ru-RU" sz="2800" dirty="0" smtClean="0">
                <a:latin typeface="Calibri" pitchFamily="34" charset="0"/>
              </a:rPr>
              <a:t>)</a:t>
            </a:r>
            <a:endParaRPr lang="ru-RU" sz="2800" dirty="0">
              <a:latin typeface="Calibri" pitchFamily="34" charset="0"/>
            </a:endParaRPr>
          </a:p>
          <a:p>
            <a:endParaRPr lang="en-US" sz="2800" b="1" dirty="0" smtClean="0">
              <a:latin typeface="Calibri" pitchFamily="34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2071688" y="3714750"/>
            <a:ext cx="4429125" cy="1714500"/>
          </a:xfrm>
          <a:prstGeom prst="parallelogram">
            <a:avLst>
              <a:gd name="adj" fmla="val 827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500437" y="1928815"/>
            <a:ext cx="1571626" cy="350263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500438" y="1928813"/>
            <a:ext cx="3000375" cy="17859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107407" y="1928813"/>
            <a:ext cx="1393033" cy="35004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2607469" y="2821782"/>
            <a:ext cx="1785937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9" name="TextBox 21"/>
          <p:cNvSpPr txBox="1">
            <a:spLocks noChangeArrowheads="1"/>
          </p:cNvSpPr>
          <p:nvPr/>
        </p:nvSpPr>
        <p:spPr bwMode="auto">
          <a:xfrm>
            <a:off x="3429000" y="1466850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dirty="0">
                <a:latin typeface="Calibri" pitchFamily="34" charset="0"/>
              </a:rPr>
              <a:t>S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33800" name="TextBox 28"/>
          <p:cNvSpPr txBox="1">
            <a:spLocks noChangeArrowheads="1"/>
          </p:cNvSpPr>
          <p:nvPr/>
        </p:nvSpPr>
        <p:spPr bwMode="auto">
          <a:xfrm>
            <a:off x="3571875" y="3214688"/>
            <a:ext cx="285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uk-UA" sz="2400">
                <a:latin typeface="Calibri" pitchFamily="34" charset="0"/>
              </a:rPr>
              <a:t>А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3801" name="TextBox 31"/>
          <p:cNvSpPr txBox="1">
            <a:spLocks noChangeArrowheads="1"/>
          </p:cNvSpPr>
          <p:nvPr/>
        </p:nvSpPr>
        <p:spPr bwMode="auto">
          <a:xfrm>
            <a:off x="6500813" y="3500438"/>
            <a:ext cx="285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uk-UA" sz="2400">
                <a:latin typeface="Calibri" pitchFamily="34" charset="0"/>
              </a:rPr>
              <a:t>В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3802" name="TextBox 32"/>
          <p:cNvSpPr txBox="1">
            <a:spLocks noChangeArrowheads="1"/>
          </p:cNvSpPr>
          <p:nvPr/>
        </p:nvSpPr>
        <p:spPr bwMode="auto">
          <a:xfrm>
            <a:off x="2071688" y="5431448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dirty="0">
                <a:latin typeface="Calibri" pitchFamily="34" charset="0"/>
              </a:rPr>
              <a:t>D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33803" name="TextBox 33"/>
          <p:cNvSpPr txBox="1">
            <a:spLocks noChangeArrowheads="1"/>
          </p:cNvSpPr>
          <p:nvPr/>
        </p:nvSpPr>
        <p:spPr bwMode="auto">
          <a:xfrm>
            <a:off x="5143500" y="528637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uk-UA" sz="2400">
                <a:latin typeface="Calibri" pitchFamily="34" charset="0"/>
              </a:rPr>
              <a:t>С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2786063" y="3643313"/>
            <a:ext cx="71437" cy="714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5357813" y="3000375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3429000" y="2500313"/>
            <a:ext cx="71438" cy="714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807" name="TextBox 43"/>
          <p:cNvSpPr txBox="1">
            <a:spLocks noChangeArrowheads="1"/>
          </p:cNvSpPr>
          <p:nvPr/>
        </p:nvSpPr>
        <p:spPr bwMode="auto">
          <a:xfrm>
            <a:off x="2500313" y="3214688"/>
            <a:ext cx="285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latin typeface="Calibri" pitchFamily="34" charset="0"/>
              </a:rPr>
              <a:t>N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3808" name="TextBox 44"/>
          <p:cNvSpPr txBox="1">
            <a:spLocks noChangeArrowheads="1"/>
          </p:cNvSpPr>
          <p:nvPr/>
        </p:nvSpPr>
        <p:spPr bwMode="auto">
          <a:xfrm>
            <a:off x="2942128" y="2135890"/>
            <a:ext cx="285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dirty="0">
                <a:latin typeface="Calibri" pitchFamily="34" charset="0"/>
              </a:rPr>
              <a:t>M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33809" name="TextBox 45"/>
          <p:cNvSpPr txBox="1">
            <a:spLocks noChangeArrowheads="1"/>
          </p:cNvSpPr>
          <p:nvPr/>
        </p:nvSpPr>
        <p:spPr bwMode="auto">
          <a:xfrm>
            <a:off x="5893594" y="460057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dirty="0">
                <a:latin typeface="Calibri" pitchFamily="34" charset="0"/>
              </a:rPr>
              <a:t>F</a:t>
            </a:r>
            <a:endParaRPr lang="ru-RU" sz="2400" dirty="0">
              <a:latin typeface="Calibri" pitchFamily="34" charset="0"/>
            </a:endParaRPr>
          </a:p>
        </p:txBody>
      </p:sp>
      <p:cxnSp>
        <p:nvCxnSpPr>
          <p:cNvPr id="21" name="Прямая соединительная линия 20"/>
          <p:cNvCxnSpPr>
            <a:stCxn id="43" idx="7"/>
          </p:cNvCxnSpPr>
          <p:nvPr/>
        </p:nvCxnSpPr>
        <p:spPr>
          <a:xfrm rot="16200000" flipH="1">
            <a:off x="5429250" y="571500"/>
            <a:ext cx="1560513" cy="54403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89999" y="3414255"/>
            <a:ext cx="4357687" cy="25003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500438" y="3714750"/>
            <a:ext cx="5357812" cy="15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770428" y="3731421"/>
            <a:ext cx="2730012" cy="3269455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571500" y="3500438"/>
            <a:ext cx="7500938" cy="335756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stCxn id="6" idx="2"/>
          </p:cNvCxnSpPr>
          <p:nvPr/>
        </p:nvCxnSpPr>
        <p:spPr>
          <a:xfrm flipH="1" flipV="1">
            <a:off x="5429250" y="3071813"/>
            <a:ext cx="361950" cy="1500187"/>
          </a:xfrm>
          <a:prstGeom prst="line">
            <a:avLst/>
          </a:prstGeom>
          <a:ln w="50800">
            <a:solidFill>
              <a:srgbClr val="3210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41" idx="5"/>
            <a:endCxn id="43" idx="6"/>
          </p:cNvCxnSpPr>
          <p:nvPr/>
        </p:nvCxnSpPr>
        <p:spPr>
          <a:xfrm rot="5400000" flipH="1">
            <a:off x="4196557" y="1839119"/>
            <a:ext cx="525462" cy="1917700"/>
          </a:xfrm>
          <a:prstGeom prst="line">
            <a:avLst/>
          </a:prstGeom>
          <a:ln w="50800">
            <a:solidFill>
              <a:srgbClr val="3210C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endCxn id="40" idx="6"/>
          </p:cNvCxnSpPr>
          <p:nvPr/>
        </p:nvCxnSpPr>
        <p:spPr>
          <a:xfrm rot="5400000">
            <a:off x="2589213" y="2768600"/>
            <a:ext cx="1179512" cy="642938"/>
          </a:xfrm>
          <a:prstGeom prst="line">
            <a:avLst/>
          </a:prstGeom>
          <a:ln w="50800">
            <a:solidFill>
              <a:srgbClr val="3210C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16200000" flipH="1">
            <a:off x="2393157" y="4036219"/>
            <a:ext cx="1785937" cy="1000125"/>
          </a:xfrm>
          <a:prstGeom prst="line">
            <a:avLst/>
          </a:prstGeom>
          <a:ln w="50800">
            <a:solidFill>
              <a:srgbClr val="3210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endCxn id="6" idx="2"/>
          </p:cNvCxnSpPr>
          <p:nvPr/>
        </p:nvCxnSpPr>
        <p:spPr>
          <a:xfrm flipV="1">
            <a:off x="3786188" y="4572000"/>
            <a:ext cx="2005012" cy="857250"/>
          </a:xfrm>
          <a:prstGeom prst="line">
            <a:avLst/>
          </a:prstGeom>
          <a:ln w="50800">
            <a:solidFill>
              <a:srgbClr val="3210C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45"/>
          <p:cNvSpPr txBox="1">
            <a:spLocks noChangeArrowheads="1"/>
          </p:cNvSpPr>
          <p:nvPr/>
        </p:nvSpPr>
        <p:spPr bwMode="auto">
          <a:xfrm>
            <a:off x="5429250" y="2366871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dirty="0">
                <a:latin typeface="Calibri" pitchFamily="34" charset="0"/>
              </a:rPr>
              <a:t>K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35" name="TextBox 45"/>
          <p:cNvSpPr txBox="1">
            <a:spLocks noChangeArrowheads="1"/>
          </p:cNvSpPr>
          <p:nvPr/>
        </p:nvSpPr>
        <p:spPr bwMode="auto">
          <a:xfrm>
            <a:off x="3714750" y="5517356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dirty="0">
                <a:latin typeface="Calibri" pitchFamily="34" charset="0"/>
              </a:rPr>
              <a:t>R</a:t>
            </a:r>
            <a:endParaRPr lang="ru-RU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78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3131840" y="3429000"/>
            <a:ext cx="3600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131840" y="3429000"/>
            <a:ext cx="1080120" cy="117013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4211960" y="3429000"/>
            <a:ext cx="2520280" cy="117013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292080" y="548680"/>
            <a:ext cx="1440160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4211960" y="548680"/>
            <a:ext cx="1080120" cy="4050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3131840" y="548680"/>
            <a:ext cx="2160240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404620" y="3783754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4620" y="3783754"/>
                <a:ext cx="295274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492845" y="3801479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845" y="3801479"/>
                <a:ext cx="29527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5738528" y="3968420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3221850" y="3829399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2880743" y="3244334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4256965" y="4599130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6749007" y="3270711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5203268" y="168858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56565" y="413665"/>
            <a:ext cx="31503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Задача: </a:t>
            </a:r>
          </a:p>
          <a:p>
            <a:r>
              <a:rPr lang="ru-RU" sz="2400" b="1" dirty="0" smtClean="0"/>
              <a:t>Построить сечение пирамиды  </a:t>
            </a:r>
            <a:r>
              <a:rPr lang="en-US" sz="2400" b="1" dirty="0" smtClean="0"/>
              <a:t>SABC</a:t>
            </a:r>
            <a:r>
              <a:rPr lang="ru-RU" sz="2400" b="1" dirty="0" smtClean="0"/>
              <a:t> плоскостью, проходящей через ребро </a:t>
            </a:r>
            <a:r>
              <a:rPr lang="en-US" sz="2400" b="1" dirty="0" smtClean="0"/>
              <a:t>SC</a:t>
            </a:r>
            <a:r>
              <a:rPr lang="ru-RU" sz="2400" b="1" dirty="0" smtClean="0"/>
              <a:t> и точку пересечения медиан грани АВС</a:t>
            </a:r>
            <a:endParaRPr lang="ru-RU" sz="24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131840" y="3429000"/>
            <a:ext cx="2420417" cy="539420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3616614" y="3429000"/>
            <a:ext cx="3115626" cy="539420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580728" y="3595041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0728" y="3595041"/>
                <a:ext cx="29527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4497029" y="3829399"/>
            <a:ext cx="16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</a:t>
            </a:r>
          </a:p>
        </p:txBody>
      </p:sp>
      <p:cxnSp>
        <p:nvCxnSpPr>
          <p:cNvPr id="13" name="Прямая соединительная линия 12"/>
          <p:cNvCxnSpPr>
            <a:stCxn id="32" idx="2"/>
          </p:cNvCxnSpPr>
          <p:nvPr/>
        </p:nvCxnSpPr>
        <p:spPr>
          <a:xfrm flipH="1">
            <a:off x="3640482" y="538190"/>
            <a:ext cx="1646485" cy="344795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174427" y="863715"/>
            <a:ext cx="477693" cy="40504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016564" y="1092315"/>
            <a:ext cx="889362" cy="76151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901123" y="1332375"/>
            <a:ext cx="1381067" cy="118249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766613" y="1560975"/>
            <a:ext cx="1830612" cy="15768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664427" y="1809704"/>
            <a:ext cx="1932798" cy="164567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552904" y="2057667"/>
            <a:ext cx="1639276" cy="146134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4401693" y="2345305"/>
            <a:ext cx="1420534" cy="124973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4263234" y="2618910"/>
            <a:ext cx="1208866" cy="102113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4161629" y="2855105"/>
            <a:ext cx="1012798" cy="84360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024669" y="3137841"/>
            <a:ext cx="703696" cy="6418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3893301" y="3429000"/>
            <a:ext cx="462223" cy="39464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3761935" y="3713611"/>
            <a:ext cx="179995" cy="16543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967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араллелограмм 5"/>
          <p:cNvSpPr/>
          <p:nvPr/>
        </p:nvSpPr>
        <p:spPr>
          <a:xfrm>
            <a:off x="2411760" y="1268759"/>
            <a:ext cx="3600400" cy="1396187"/>
          </a:xfrm>
          <a:prstGeom prst="parallelogram">
            <a:avLst>
              <a:gd name="adj" fmla="val 6948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араллелограмм 6"/>
          <p:cNvSpPr/>
          <p:nvPr/>
        </p:nvSpPr>
        <p:spPr>
          <a:xfrm>
            <a:off x="2411760" y="4194085"/>
            <a:ext cx="3600400" cy="1396187"/>
          </a:xfrm>
          <a:prstGeom prst="parallelogram">
            <a:avLst>
              <a:gd name="adj" fmla="val 69486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67055" y="2664946"/>
            <a:ext cx="0" cy="29253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411760" y="2664946"/>
            <a:ext cx="0" cy="29253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014846" y="1268759"/>
            <a:ext cx="0" cy="29253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401870" y="1268759"/>
            <a:ext cx="0" cy="2925326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5043365" y="4194085"/>
            <a:ext cx="971481" cy="139618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2411760" y="5590272"/>
            <a:ext cx="2655296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05440" y="2546756"/>
            <a:ext cx="44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sz="900" dirty="0" smtClean="0"/>
              <a:t>1</a:t>
            </a:r>
            <a:endParaRPr lang="ru-RU" sz="900" dirty="0"/>
          </a:p>
        </p:txBody>
      </p:sp>
      <p:sp>
        <p:nvSpPr>
          <p:cNvPr id="22" name="TextBox 21"/>
          <p:cNvSpPr txBox="1"/>
          <p:nvPr/>
        </p:nvSpPr>
        <p:spPr>
          <a:xfrm>
            <a:off x="2094175" y="5560882"/>
            <a:ext cx="2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5067056" y="5590272"/>
            <a:ext cx="2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037203" y="4127609"/>
            <a:ext cx="2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2996825" y="3942943"/>
            <a:ext cx="2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2954370" y="907416"/>
            <a:ext cx="44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r>
              <a:rPr lang="en-US" sz="900" dirty="0" smtClean="0"/>
              <a:t>1</a:t>
            </a:r>
            <a:endParaRPr lang="ru-RU" sz="900" dirty="0"/>
          </a:p>
        </p:txBody>
      </p:sp>
      <p:sp>
        <p:nvSpPr>
          <p:cNvPr id="27" name="TextBox 26"/>
          <p:cNvSpPr txBox="1"/>
          <p:nvPr/>
        </p:nvSpPr>
        <p:spPr>
          <a:xfrm>
            <a:off x="6037203" y="942987"/>
            <a:ext cx="44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sz="900" dirty="0" smtClean="0"/>
              <a:t>1</a:t>
            </a:r>
            <a:endParaRPr lang="ru-RU" sz="900" dirty="0"/>
          </a:p>
        </p:txBody>
      </p:sp>
      <p:sp>
        <p:nvSpPr>
          <p:cNvPr id="28" name="TextBox 27"/>
          <p:cNvSpPr txBox="1"/>
          <p:nvPr/>
        </p:nvSpPr>
        <p:spPr>
          <a:xfrm>
            <a:off x="5113336" y="2664946"/>
            <a:ext cx="44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sz="900" dirty="0" smtClean="0"/>
              <a:t>1</a:t>
            </a:r>
            <a:endParaRPr lang="ru-RU" sz="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266855" y="1718810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855" y="1718810"/>
                <a:ext cx="295274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229189" y="4838775"/>
                <a:ext cx="4075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9189" y="4838775"/>
                <a:ext cx="40759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686540" y="5405606"/>
                <a:ext cx="4075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6540" y="5405606"/>
                <a:ext cx="40759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470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араллелограмм 5"/>
          <p:cNvSpPr/>
          <p:nvPr/>
        </p:nvSpPr>
        <p:spPr>
          <a:xfrm>
            <a:off x="2411760" y="1268759"/>
            <a:ext cx="3600400" cy="1396187"/>
          </a:xfrm>
          <a:prstGeom prst="parallelogram">
            <a:avLst>
              <a:gd name="adj" fmla="val 6948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араллелограмм 6"/>
          <p:cNvSpPr/>
          <p:nvPr/>
        </p:nvSpPr>
        <p:spPr>
          <a:xfrm>
            <a:off x="2411760" y="4194085"/>
            <a:ext cx="3600400" cy="1396187"/>
          </a:xfrm>
          <a:prstGeom prst="parallelogram">
            <a:avLst>
              <a:gd name="adj" fmla="val 69486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67055" y="2664946"/>
            <a:ext cx="0" cy="29253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411760" y="2664946"/>
            <a:ext cx="0" cy="29253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014846" y="1268759"/>
            <a:ext cx="0" cy="292532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401870" y="1276748"/>
            <a:ext cx="0" cy="2917337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5043365" y="4194085"/>
            <a:ext cx="971481" cy="139618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2411760" y="5590272"/>
            <a:ext cx="2655296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05440" y="2546756"/>
            <a:ext cx="44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sz="900" dirty="0" smtClean="0"/>
              <a:t>1</a:t>
            </a:r>
            <a:endParaRPr lang="ru-RU" sz="900" dirty="0"/>
          </a:p>
        </p:txBody>
      </p:sp>
      <p:sp>
        <p:nvSpPr>
          <p:cNvPr id="22" name="TextBox 21"/>
          <p:cNvSpPr txBox="1"/>
          <p:nvPr/>
        </p:nvSpPr>
        <p:spPr>
          <a:xfrm>
            <a:off x="2094175" y="5560882"/>
            <a:ext cx="2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5067056" y="5590272"/>
            <a:ext cx="2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037203" y="4127609"/>
            <a:ext cx="2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2996825" y="3942943"/>
            <a:ext cx="2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2954370" y="907416"/>
            <a:ext cx="44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r>
              <a:rPr lang="en-US" sz="900" dirty="0" smtClean="0"/>
              <a:t>1</a:t>
            </a:r>
            <a:endParaRPr lang="ru-RU" sz="900" dirty="0"/>
          </a:p>
        </p:txBody>
      </p:sp>
      <p:sp>
        <p:nvSpPr>
          <p:cNvPr id="27" name="TextBox 26"/>
          <p:cNvSpPr txBox="1"/>
          <p:nvPr/>
        </p:nvSpPr>
        <p:spPr>
          <a:xfrm>
            <a:off x="6037203" y="942987"/>
            <a:ext cx="44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sz="900" dirty="0" smtClean="0"/>
              <a:t>1</a:t>
            </a:r>
            <a:endParaRPr lang="ru-RU" sz="900" dirty="0"/>
          </a:p>
        </p:txBody>
      </p:sp>
      <p:sp>
        <p:nvSpPr>
          <p:cNvPr id="28" name="TextBox 27"/>
          <p:cNvSpPr txBox="1"/>
          <p:nvPr/>
        </p:nvSpPr>
        <p:spPr>
          <a:xfrm>
            <a:off x="5113336" y="2664946"/>
            <a:ext cx="44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sz="900" dirty="0" smtClean="0"/>
              <a:t>1</a:t>
            </a:r>
            <a:endParaRPr lang="ru-RU" sz="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266855" y="1718810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855" y="1718810"/>
                <a:ext cx="295274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833405" y="3203975"/>
                <a:ext cx="4075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3405" y="3203975"/>
                <a:ext cx="40759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006897" y="5405606"/>
                <a:ext cx="4075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6897" y="5405606"/>
                <a:ext cx="40759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926595" y="458670"/>
            <a:ext cx="1620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ЗАДАЧА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66588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6585" y="1043735"/>
            <a:ext cx="553561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Домашнее задание:</a:t>
            </a:r>
          </a:p>
          <a:p>
            <a:r>
              <a:rPr lang="ru-RU" sz="2800" dirty="0" smtClean="0"/>
              <a:t>§2.3, </a:t>
            </a:r>
            <a:r>
              <a:rPr lang="ru-RU" sz="2800" dirty="0" err="1" smtClean="0"/>
              <a:t>вопр</a:t>
            </a:r>
            <a:r>
              <a:rPr lang="ru-RU" sz="2800" dirty="0" smtClean="0"/>
              <a:t>. стр.78,</a:t>
            </a:r>
          </a:p>
          <a:p>
            <a:r>
              <a:rPr lang="ru-RU" sz="2800" dirty="0" smtClean="0"/>
              <a:t>решить № 2.41, 2.44, </a:t>
            </a:r>
          </a:p>
          <a:p>
            <a:r>
              <a:rPr lang="ru-RU" sz="2800" dirty="0" smtClean="0"/>
              <a:t>пр.2.3,2.6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0371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818710"/>
            <a:ext cx="66607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Цель: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Повторить геометрические понятия и утверждения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Сформировать понятие сечения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Познакомиться с методами построения сечений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Рассмотреть метод следов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Научиться пояснять и анализировать этапы построения сечений многогранника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176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b="1" dirty="0" smtClean="0"/>
              <a:t>СЕКУЩАЯ   ПЛОСКОСТЬ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uk-UA" sz="3600" b="1" i="1" dirty="0" err="1" smtClean="0"/>
              <a:t>Секущей</a:t>
            </a:r>
            <a:r>
              <a:rPr lang="uk-UA" sz="3600" b="1" i="1" dirty="0" smtClean="0"/>
              <a:t> </a:t>
            </a:r>
            <a:r>
              <a:rPr lang="uk-UA" sz="3600" b="1" i="1" dirty="0" err="1" smtClean="0"/>
              <a:t>плоскостью</a:t>
            </a:r>
            <a:r>
              <a:rPr lang="uk-UA" sz="3600" b="1" i="1" dirty="0" smtClean="0"/>
              <a:t> многогранника</a:t>
            </a:r>
            <a:endParaRPr lang="en-US" sz="3600" b="1" i="1" dirty="0" smtClean="0"/>
          </a:p>
          <a:p>
            <a:pPr>
              <a:buFontTx/>
              <a:buNone/>
            </a:pPr>
            <a:r>
              <a:rPr lang="uk-UA" sz="3600" i="1" dirty="0" err="1" smtClean="0"/>
              <a:t>называется</a:t>
            </a:r>
            <a:r>
              <a:rPr lang="uk-UA" sz="3600" i="1" dirty="0" smtClean="0"/>
              <a:t> </a:t>
            </a:r>
            <a:r>
              <a:rPr lang="uk-UA" sz="3600" i="1" dirty="0" err="1" smtClean="0"/>
              <a:t>такая</a:t>
            </a:r>
            <a:r>
              <a:rPr lang="uk-UA" sz="3600" i="1" dirty="0" smtClean="0"/>
              <a:t> </a:t>
            </a:r>
            <a:r>
              <a:rPr lang="uk-UA" sz="3600" i="1" dirty="0" err="1" smtClean="0"/>
              <a:t>плоскость</a:t>
            </a:r>
            <a:r>
              <a:rPr lang="uk-UA" sz="3600" i="1" dirty="0" smtClean="0"/>
              <a:t>, </a:t>
            </a:r>
            <a:endParaRPr lang="en-US" sz="3600" i="1" dirty="0" smtClean="0"/>
          </a:p>
          <a:p>
            <a:pPr>
              <a:buFontTx/>
              <a:buNone/>
            </a:pPr>
            <a:r>
              <a:rPr lang="uk-UA" sz="3600" i="1" dirty="0" smtClean="0"/>
              <a:t>по </a:t>
            </a:r>
            <a:r>
              <a:rPr lang="uk-UA" sz="3600" i="1" dirty="0" err="1" smtClean="0"/>
              <a:t>обе</a:t>
            </a:r>
            <a:r>
              <a:rPr lang="uk-UA" sz="3600" i="1" dirty="0" smtClean="0"/>
              <a:t> </a:t>
            </a:r>
            <a:r>
              <a:rPr lang="uk-UA" sz="3600" i="1" dirty="0" err="1" smtClean="0"/>
              <a:t>стороны</a:t>
            </a:r>
            <a:r>
              <a:rPr lang="uk-UA" sz="3600" i="1" dirty="0" smtClean="0"/>
              <a:t> от </a:t>
            </a:r>
            <a:r>
              <a:rPr lang="uk-UA" sz="3600" i="1" dirty="0" err="1" smtClean="0"/>
              <a:t>которой</a:t>
            </a:r>
            <a:r>
              <a:rPr lang="uk-UA" sz="3600" i="1" dirty="0" smtClean="0"/>
              <a:t> </a:t>
            </a:r>
            <a:endParaRPr lang="en-US" sz="3600" i="1" dirty="0" smtClean="0"/>
          </a:p>
          <a:p>
            <a:pPr>
              <a:buFontTx/>
              <a:buNone/>
            </a:pPr>
            <a:r>
              <a:rPr lang="uk-UA" sz="3600" i="1" dirty="0" err="1" smtClean="0"/>
              <a:t>есть</a:t>
            </a:r>
            <a:r>
              <a:rPr lang="uk-UA" sz="3600" i="1" dirty="0" smtClean="0"/>
              <a:t> точки </a:t>
            </a:r>
            <a:r>
              <a:rPr lang="uk-UA" sz="3600" i="1" dirty="0" err="1" smtClean="0"/>
              <a:t>данного</a:t>
            </a:r>
            <a:r>
              <a:rPr lang="uk-UA" sz="3600" i="1" dirty="0" smtClean="0"/>
              <a:t> многогранника.</a:t>
            </a:r>
            <a:r>
              <a:rPr lang="uk-UA" sz="3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600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3131840" y="3429000"/>
            <a:ext cx="3600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131840" y="3429000"/>
            <a:ext cx="2880320" cy="1440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012160" y="3429000"/>
            <a:ext cx="720080" cy="1440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292080" y="548680"/>
            <a:ext cx="1440160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3131840" y="548680"/>
            <a:ext cx="2160240" cy="2880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292080" y="548680"/>
            <a:ext cx="720080" cy="43204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>
            <a:off x="4211960" y="1988840"/>
            <a:ext cx="144016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11960" y="1988840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олилиния 11"/>
          <p:cNvSpPr/>
          <p:nvPr/>
        </p:nvSpPr>
        <p:spPr>
          <a:xfrm>
            <a:off x="4220308" y="1978269"/>
            <a:ext cx="1793630" cy="720969"/>
          </a:xfrm>
          <a:custGeom>
            <a:avLst/>
            <a:gdLst>
              <a:gd name="connsiteX0" fmla="*/ 0 w 1793630"/>
              <a:gd name="connsiteY0" fmla="*/ 0 h 720969"/>
              <a:gd name="connsiteX1" fmla="*/ 1793630 w 1793630"/>
              <a:gd name="connsiteY1" fmla="*/ 8793 h 720969"/>
              <a:gd name="connsiteX2" fmla="*/ 1433146 w 1793630"/>
              <a:gd name="connsiteY2" fmla="*/ 720969 h 720969"/>
              <a:gd name="connsiteX3" fmla="*/ 0 w 1793630"/>
              <a:gd name="connsiteY3" fmla="*/ 0 h 72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3630" h="720969">
                <a:moveTo>
                  <a:pt x="0" y="0"/>
                </a:moveTo>
                <a:lnTo>
                  <a:pt x="1793630" y="8793"/>
                </a:lnTo>
                <a:lnTo>
                  <a:pt x="1433146" y="72096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5652120" y="1988840"/>
            <a:ext cx="36004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12" idx="2"/>
          </p:cNvCxnSpPr>
          <p:nvPr/>
        </p:nvCxnSpPr>
        <p:spPr>
          <a:xfrm>
            <a:off x="5517105" y="1978269"/>
            <a:ext cx="136349" cy="7209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433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55" t="4617" r="30935" b="56245"/>
          <a:stretch/>
        </p:blipFill>
        <p:spPr bwMode="auto">
          <a:xfrm>
            <a:off x="6237185" y="92814"/>
            <a:ext cx="2286000" cy="2620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3131840" y="3429000"/>
            <a:ext cx="3600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3131840" y="3429000"/>
            <a:ext cx="2880320" cy="1440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6012160" y="3429000"/>
            <a:ext cx="720080" cy="14401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stCxn id="11" idx="1"/>
          </p:cNvCxnSpPr>
          <p:nvPr/>
        </p:nvCxnSpPr>
        <p:spPr>
          <a:xfrm>
            <a:off x="6013938" y="1987062"/>
            <a:ext cx="718302" cy="14419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11" idx="0"/>
          </p:cNvCxnSpPr>
          <p:nvPr/>
        </p:nvCxnSpPr>
        <p:spPr>
          <a:xfrm flipH="1">
            <a:off x="3131840" y="1978269"/>
            <a:ext cx="1088468" cy="145073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11" idx="2"/>
          </p:cNvCxnSpPr>
          <p:nvPr/>
        </p:nvCxnSpPr>
        <p:spPr>
          <a:xfrm>
            <a:off x="5653454" y="2699238"/>
            <a:ext cx="358706" cy="216992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211960" y="1988840"/>
            <a:ext cx="144016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211960" y="1988840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4220308" y="1978269"/>
            <a:ext cx="1793630" cy="720969"/>
          </a:xfrm>
          <a:custGeom>
            <a:avLst/>
            <a:gdLst>
              <a:gd name="connsiteX0" fmla="*/ 0 w 1793630"/>
              <a:gd name="connsiteY0" fmla="*/ 0 h 720969"/>
              <a:gd name="connsiteX1" fmla="*/ 1793630 w 1793630"/>
              <a:gd name="connsiteY1" fmla="*/ 8793 h 720969"/>
              <a:gd name="connsiteX2" fmla="*/ 1433146 w 1793630"/>
              <a:gd name="connsiteY2" fmla="*/ 720969 h 720969"/>
              <a:gd name="connsiteX3" fmla="*/ 0 w 1793630"/>
              <a:gd name="connsiteY3" fmla="*/ 0 h 72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3630" h="720969">
                <a:moveTo>
                  <a:pt x="0" y="0"/>
                </a:moveTo>
                <a:lnTo>
                  <a:pt x="1793630" y="8793"/>
                </a:lnTo>
                <a:lnTo>
                  <a:pt x="1433146" y="72096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5652120" y="1988840"/>
            <a:ext cx="36004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507215" y="1718810"/>
            <a:ext cx="171019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356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b="1" dirty="0" smtClean="0"/>
              <a:t>СЕЧЕНИЕ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3600" b="1" i="1" dirty="0" err="1" smtClean="0"/>
              <a:t>Сечением</a:t>
            </a:r>
            <a:r>
              <a:rPr lang="uk-UA" sz="3600" b="1" i="1" dirty="0" smtClean="0"/>
              <a:t>  многогранника </a:t>
            </a:r>
            <a:r>
              <a:rPr lang="uk-UA" i="1" dirty="0" err="1" smtClean="0"/>
              <a:t>называется</a:t>
            </a:r>
            <a:endParaRPr lang="en-US" i="1" dirty="0"/>
          </a:p>
          <a:p>
            <a:pPr>
              <a:buFontTx/>
              <a:buNone/>
            </a:pPr>
            <a:r>
              <a:rPr lang="uk-UA" i="1" dirty="0" err="1" smtClean="0"/>
              <a:t>фигура</a:t>
            </a:r>
            <a:r>
              <a:rPr lang="uk-UA" i="1" dirty="0" smtClean="0"/>
              <a:t>, </a:t>
            </a:r>
            <a:r>
              <a:rPr lang="uk-UA" i="1" dirty="0" err="1" smtClean="0"/>
              <a:t>состоящая</a:t>
            </a:r>
            <a:r>
              <a:rPr lang="uk-UA" i="1" dirty="0" smtClean="0"/>
              <a:t> </a:t>
            </a:r>
            <a:r>
              <a:rPr lang="uk-UA" i="1" dirty="0" err="1" smtClean="0"/>
              <a:t>из</a:t>
            </a:r>
            <a:r>
              <a:rPr lang="uk-UA" i="1" dirty="0" smtClean="0"/>
              <a:t> </a:t>
            </a:r>
            <a:r>
              <a:rPr lang="uk-UA" i="1" dirty="0" err="1" smtClean="0"/>
              <a:t>всех</a:t>
            </a:r>
            <a:r>
              <a:rPr lang="uk-UA" i="1" dirty="0" smtClean="0"/>
              <a:t> </a:t>
            </a:r>
            <a:r>
              <a:rPr lang="uk-UA" i="1" dirty="0" err="1" smtClean="0"/>
              <a:t>общих</a:t>
            </a:r>
            <a:r>
              <a:rPr lang="uk-UA" i="1" dirty="0" smtClean="0"/>
              <a:t> </a:t>
            </a:r>
            <a:r>
              <a:rPr lang="uk-UA" i="1" dirty="0" err="1" smtClean="0"/>
              <a:t>точек</a:t>
            </a:r>
            <a:endParaRPr lang="en-US" i="1" dirty="0"/>
          </a:p>
          <a:p>
            <a:pPr>
              <a:buFontTx/>
              <a:buNone/>
            </a:pPr>
            <a:r>
              <a:rPr lang="uk-UA" i="1" dirty="0" smtClean="0"/>
              <a:t>многогранника  и </a:t>
            </a:r>
            <a:r>
              <a:rPr lang="uk-UA" i="1" dirty="0" err="1" smtClean="0"/>
              <a:t>секущей</a:t>
            </a:r>
            <a:r>
              <a:rPr lang="uk-UA" i="1" dirty="0" smtClean="0"/>
              <a:t> </a:t>
            </a:r>
            <a:r>
              <a:rPr lang="uk-UA" i="1" dirty="0" err="1" smtClean="0"/>
              <a:t>плоскости</a:t>
            </a:r>
            <a:r>
              <a:rPr lang="uk-UA" dirty="0" smtClean="0"/>
              <a:t> </a:t>
            </a:r>
          </a:p>
        </p:txBody>
      </p:sp>
      <p:pic>
        <p:nvPicPr>
          <p:cNvPr id="38928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7641" y="4031338"/>
            <a:ext cx="1296987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319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1530" y="357188"/>
            <a:ext cx="8373845" cy="14465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uk-UA" sz="4400" b="1" dirty="0" smtClean="0">
                <a:latin typeface="Calibri" pitchFamily="34" charset="0"/>
              </a:rPr>
              <a:t>ПРАВИЛА</a:t>
            </a:r>
            <a:r>
              <a:rPr lang="en-US" sz="4400" b="1" dirty="0" smtClean="0">
                <a:latin typeface="Calibri" pitchFamily="34" charset="0"/>
              </a:rPr>
              <a:t>  </a:t>
            </a:r>
            <a:r>
              <a:rPr lang="uk-UA" sz="4400" b="1" dirty="0" smtClean="0">
                <a:latin typeface="Calibri" pitchFamily="34" charset="0"/>
              </a:rPr>
              <a:t> ПОСТРОЕНИЯ </a:t>
            </a:r>
            <a:endParaRPr lang="en-US" sz="4400" b="1" dirty="0" smtClean="0">
              <a:latin typeface="Calibri" pitchFamily="34" charset="0"/>
            </a:endParaRPr>
          </a:p>
          <a:p>
            <a:pPr algn="ctr"/>
            <a:r>
              <a:rPr lang="uk-UA" sz="4400" b="1" dirty="0" smtClean="0">
                <a:latin typeface="Calibri" pitchFamily="34" charset="0"/>
              </a:rPr>
              <a:t>СЕЧЕНИЙ </a:t>
            </a:r>
            <a:r>
              <a:rPr lang="en-US" sz="4400" b="1" dirty="0" smtClean="0">
                <a:latin typeface="Calibri" pitchFamily="34" charset="0"/>
              </a:rPr>
              <a:t> </a:t>
            </a:r>
            <a:r>
              <a:rPr lang="uk-UA" sz="4400" b="1" dirty="0" smtClean="0">
                <a:latin typeface="Calibri" pitchFamily="34" charset="0"/>
              </a:rPr>
              <a:t>МНОГОГРАННИКОВ</a:t>
            </a:r>
            <a:endParaRPr lang="ru-RU" sz="4400" b="1" dirty="0"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14438" y="2214563"/>
            <a:ext cx="671512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uk-UA" sz="2800" dirty="0" err="1" smtClean="0">
                <a:latin typeface="Calibri" pitchFamily="34" charset="0"/>
              </a:rPr>
              <a:t>Построение</a:t>
            </a:r>
            <a:r>
              <a:rPr lang="uk-UA" sz="2800" dirty="0" smtClean="0">
                <a:latin typeface="Calibri" pitchFamily="34" charset="0"/>
              </a:rPr>
              <a:t> </a:t>
            </a:r>
            <a:r>
              <a:rPr lang="uk-UA" sz="2800" dirty="0" err="1" smtClean="0">
                <a:latin typeface="Calibri" pitchFamily="34" charset="0"/>
              </a:rPr>
              <a:t>сечений</a:t>
            </a:r>
            <a:r>
              <a:rPr lang="uk-UA" sz="2800" dirty="0" smtClean="0">
                <a:latin typeface="Calibri" pitchFamily="34" charset="0"/>
              </a:rPr>
              <a:t> </a:t>
            </a:r>
            <a:r>
              <a:rPr lang="uk-UA" sz="2800" dirty="0" err="1" smtClean="0">
                <a:latin typeface="Calibri" pitchFamily="34" charset="0"/>
              </a:rPr>
              <a:t>многогранников</a:t>
            </a:r>
            <a:r>
              <a:rPr lang="uk-UA" sz="2800" dirty="0" smtClean="0">
                <a:latin typeface="Calibri" pitchFamily="34" charset="0"/>
              </a:rPr>
              <a:t> </a:t>
            </a:r>
            <a:r>
              <a:rPr lang="uk-UA" sz="2800" dirty="0" err="1" smtClean="0">
                <a:latin typeface="Calibri" pitchFamily="34" charset="0"/>
              </a:rPr>
              <a:t>сводится</a:t>
            </a:r>
            <a:r>
              <a:rPr lang="uk-UA" sz="2800" dirty="0" smtClean="0">
                <a:latin typeface="Calibri" pitchFamily="34" charset="0"/>
              </a:rPr>
              <a:t> к </a:t>
            </a:r>
            <a:r>
              <a:rPr lang="uk-UA" sz="2800" dirty="0" err="1" smtClean="0">
                <a:latin typeface="Calibri" pitchFamily="34" charset="0"/>
              </a:rPr>
              <a:t>построению</a:t>
            </a:r>
            <a:r>
              <a:rPr lang="uk-UA" sz="2800" dirty="0" smtClean="0">
                <a:latin typeface="Calibri" pitchFamily="34" charset="0"/>
              </a:rPr>
              <a:t> </a:t>
            </a:r>
            <a:r>
              <a:rPr lang="uk-UA" sz="2800" dirty="0" err="1" smtClean="0">
                <a:latin typeface="Calibri" pitchFamily="34" charset="0"/>
              </a:rPr>
              <a:t>прямых</a:t>
            </a:r>
            <a:r>
              <a:rPr lang="uk-UA" sz="2800" dirty="0">
                <a:latin typeface="Calibri" pitchFamily="34" charset="0"/>
              </a:rPr>
              <a:t>, </a:t>
            </a:r>
            <a:r>
              <a:rPr lang="uk-UA" sz="2800" dirty="0" err="1" smtClean="0">
                <a:latin typeface="Calibri" pitchFamily="34" charset="0"/>
              </a:rPr>
              <a:t>которые</a:t>
            </a:r>
            <a:r>
              <a:rPr lang="uk-UA" sz="2800" dirty="0" smtClean="0">
                <a:latin typeface="Calibri" pitchFamily="34" charset="0"/>
              </a:rPr>
              <a:t> </a:t>
            </a:r>
            <a:r>
              <a:rPr lang="uk-UA" sz="2800" dirty="0" err="1" smtClean="0">
                <a:latin typeface="Calibri" pitchFamily="34" charset="0"/>
              </a:rPr>
              <a:t>являются</a:t>
            </a:r>
            <a:r>
              <a:rPr lang="uk-UA" sz="2800" dirty="0" smtClean="0">
                <a:latin typeface="Calibri" pitchFamily="34" charset="0"/>
              </a:rPr>
              <a:t>  </a:t>
            </a:r>
            <a:r>
              <a:rPr lang="uk-UA" sz="2800" dirty="0" err="1" smtClean="0">
                <a:latin typeface="Calibri" pitchFamily="34" charset="0"/>
              </a:rPr>
              <a:t>линиями</a:t>
            </a:r>
            <a:r>
              <a:rPr lang="uk-UA" sz="2800" dirty="0" smtClean="0">
                <a:latin typeface="Calibri" pitchFamily="34" charset="0"/>
              </a:rPr>
              <a:t> </a:t>
            </a:r>
            <a:r>
              <a:rPr lang="uk-UA" sz="2800" dirty="0" err="1" smtClean="0">
                <a:latin typeface="Calibri" pitchFamily="34" charset="0"/>
              </a:rPr>
              <a:t>пересечения</a:t>
            </a:r>
            <a:r>
              <a:rPr lang="uk-UA" sz="2800" dirty="0" smtClean="0">
                <a:latin typeface="Calibri" pitchFamily="34" charset="0"/>
              </a:rPr>
              <a:t> </a:t>
            </a:r>
            <a:r>
              <a:rPr lang="uk-UA" sz="2800" dirty="0" err="1" smtClean="0">
                <a:latin typeface="Calibri" pitchFamily="34" charset="0"/>
              </a:rPr>
              <a:t>данной</a:t>
            </a:r>
            <a:r>
              <a:rPr lang="uk-UA" sz="2800" dirty="0" smtClean="0">
                <a:latin typeface="Calibri" pitchFamily="34" charset="0"/>
              </a:rPr>
              <a:t> </a:t>
            </a:r>
            <a:r>
              <a:rPr lang="uk-UA" sz="2800" dirty="0" err="1" smtClean="0">
                <a:latin typeface="Calibri" pitchFamily="34" charset="0"/>
              </a:rPr>
              <a:t>секущей</a:t>
            </a:r>
            <a:r>
              <a:rPr lang="uk-UA" sz="2800" dirty="0" smtClean="0">
                <a:latin typeface="Calibri" pitchFamily="34" charset="0"/>
              </a:rPr>
              <a:t> </a:t>
            </a:r>
            <a:r>
              <a:rPr lang="uk-UA" sz="2800" dirty="0" err="1" smtClean="0">
                <a:latin typeface="Calibri" pitchFamily="34" charset="0"/>
              </a:rPr>
              <a:t>плоскости</a:t>
            </a:r>
            <a:r>
              <a:rPr lang="uk-UA" sz="2800" dirty="0" smtClean="0">
                <a:latin typeface="Calibri" pitchFamily="34" charset="0"/>
              </a:rPr>
              <a:t>  с плоскостями граней </a:t>
            </a:r>
            <a:r>
              <a:rPr lang="uk-UA" sz="2800" dirty="0" err="1" smtClean="0">
                <a:latin typeface="Calibri" pitchFamily="34" charset="0"/>
              </a:rPr>
              <a:t>данного</a:t>
            </a:r>
            <a:r>
              <a:rPr lang="uk-UA" sz="2800" dirty="0" smtClean="0">
                <a:latin typeface="Calibri" pitchFamily="34" charset="0"/>
              </a:rPr>
              <a:t> многогранника.</a:t>
            </a:r>
            <a:endParaRPr lang="ru-RU" sz="2800" dirty="0">
              <a:latin typeface="Calibri" pitchFamily="34" charset="0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126" y="4194085"/>
            <a:ext cx="1432002" cy="2019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114767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олилиния 24"/>
          <p:cNvSpPr/>
          <p:nvPr/>
        </p:nvSpPr>
        <p:spPr>
          <a:xfrm>
            <a:off x="226513" y="1232838"/>
            <a:ext cx="4317023" cy="1450731"/>
          </a:xfrm>
          <a:custGeom>
            <a:avLst/>
            <a:gdLst>
              <a:gd name="connsiteX0" fmla="*/ 0 w 4317023"/>
              <a:gd name="connsiteY0" fmla="*/ 1450731 h 1450731"/>
              <a:gd name="connsiteX1" fmla="*/ 1433146 w 4317023"/>
              <a:gd name="connsiteY1" fmla="*/ 0 h 1450731"/>
              <a:gd name="connsiteX2" fmla="*/ 4317023 w 4317023"/>
              <a:gd name="connsiteY2" fmla="*/ 0 h 1450731"/>
              <a:gd name="connsiteX3" fmla="*/ 2866293 w 4317023"/>
              <a:gd name="connsiteY3" fmla="*/ 1441939 h 1450731"/>
              <a:gd name="connsiteX4" fmla="*/ 0 w 4317023"/>
              <a:gd name="connsiteY4" fmla="*/ 1450731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023" h="1450731">
                <a:moveTo>
                  <a:pt x="0" y="1450731"/>
                </a:moveTo>
                <a:lnTo>
                  <a:pt x="1433146" y="0"/>
                </a:lnTo>
                <a:lnTo>
                  <a:pt x="4317023" y="0"/>
                </a:lnTo>
                <a:lnTo>
                  <a:pt x="2866293" y="1441939"/>
                </a:lnTo>
                <a:lnTo>
                  <a:pt x="0" y="1450731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067412" y="2334942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7412" y="2334942"/>
                <a:ext cx="295274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591780" y="1417504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780" y="1417504"/>
                <a:ext cx="29527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2759089" y="1232838"/>
            <a:ext cx="554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2332761" y="2337918"/>
            <a:ext cx="554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552535" y="1394882"/>
            <a:ext cx="554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31641" y="458669"/>
            <a:ext cx="576064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ПОСТРОЕНИЕ   ПЛОСКОСТИ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772138" y="1433045"/>
                <a:ext cx="2952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n w="76200">
                            <a:solidFill>
                              <a:prstClr val="black"/>
                            </a:solidFill>
                          </a:ln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prstClr val="black"/>
                    </a:solidFill>
                  </a:ln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138" y="1433045"/>
                <a:ext cx="295274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746575" y="2297969"/>
                <a:ext cx="3824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75" y="2297969"/>
                <a:ext cx="38241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олилиния 15"/>
          <p:cNvSpPr/>
          <p:nvPr/>
        </p:nvSpPr>
        <p:spPr>
          <a:xfrm>
            <a:off x="4692551" y="1216569"/>
            <a:ext cx="4317023" cy="1450731"/>
          </a:xfrm>
          <a:custGeom>
            <a:avLst/>
            <a:gdLst>
              <a:gd name="connsiteX0" fmla="*/ 0 w 4317023"/>
              <a:gd name="connsiteY0" fmla="*/ 1450731 h 1450731"/>
              <a:gd name="connsiteX1" fmla="*/ 1433146 w 4317023"/>
              <a:gd name="connsiteY1" fmla="*/ 0 h 1450731"/>
              <a:gd name="connsiteX2" fmla="*/ 4317023 w 4317023"/>
              <a:gd name="connsiteY2" fmla="*/ 0 h 1450731"/>
              <a:gd name="connsiteX3" fmla="*/ 2866293 w 4317023"/>
              <a:gd name="connsiteY3" fmla="*/ 1441939 h 1450731"/>
              <a:gd name="connsiteX4" fmla="*/ 0 w 4317023"/>
              <a:gd name="connsiteY4" fmla="*/ 1450731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023" h="1450731">
                <a:moveTo>
                  <a:pt x="0" y="1450731"/>
                </a:moveTo>
                <a:lnTo>
                  <a:pt x="1433146" y="0"/>
                </a:lnTo>
                <a:lnTo>
                  <a:pt x="4317023" y="0"/>
                </a:lnTo>
                <a:lnTo>
                  <a:pt x="2866293" y="1441939"/>
                </a:lnTo>
                <a:lnTo>
                  <a:pt x="0" y="1450731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282190" y="1417504"/>
            <a:ext cx="1137747" cy="92041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272300" y="1417504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2300" y="1417504"/>
                <a:ext cx="29527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олилиния 22"/>
          <p:cNvSpPr/>
          <p:nvPr/>
        </p:nvSpPr>
        <p:spPr>
          <a:xfrm>
            <a:off x="56537" y="4098789"/>
            <a:ext cx="4317023" cy="1450731"/>
          </a:xfrm>
          <a:custGeom>
            <a:avLst/>
            <a:gdLst>
              <a:gd name="connsiteX0" fmla="*/ 0 w 4317023"/>
              <a:gd name="connsiteY0" fmla="*/ 1450731 h 1450731"/>
              <a:gd name="connsiteX1" fmla="*/ 1433146 w 4317023"/>
              <a:gd name="connsiteY1" fmla="*/ 0 h 1450731"/>
              <a:gd name="connsiteX2" fmla="*/ 4317023 w 4317023"/>
              <a:gd name="connsiteY2" fmla="*/ 0 h 1450731"/>
              <a:gd name="connsiteX3" fmla="*/ 2866293 w 4317023"/>
              <a:gd name="connsiteY3" fmla="*/ 1441939 h 1450731"/>
              <a:gd name="connsiteX4" fmla="*/ 0 w 4317023"/>
              <a:gd name="connsiteY4" fmla="*/ 1450731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023" h="1450731">
                <a:moveTo>
                  <a:pt x="0" y="1450731"/>
                </a:moveTo>
                <a:lnTo>
                  <a:pt x="1433146" y="0"/>
                </a:lnTo>
                <a:lnTo>
                  <a:pt x="4317023" y="0"/>
                </a:lnTo>
                <a:lnTo>
                  <a:pt x="2866293" y="1441939"/>
                </a:lnTo>
                <a:lnTo>
                  <a:pt x="0" y="1450731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128987" y="4464115"/>
            <a:ext cx="2452903" cy="45005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511660" y="4329100"/>
            <a:ext cx="1375394" cy="99011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Полилиния 28"/>
          <p:cNvSpPr/>
          <p:nvPr/>
        </p:nvSpPr>
        <p:spPr>
          <a:xfrm>
            <a:off x="4692550" y="3738749"/>
            <a:ext cx="4317023" cy="1450731"/>
          </a:xfrm>
          <a:custGeom>
            <a:avLst/>
            <a:gdLst>
              <a:gd name="connsiteX0" fmla="*/ 0 w 4317023"/>
              <a:gd name="connsiteY0" fmla="*/ 1450731 h 1450731"/>
              <a:gd name="connsiteX1" fmla="*/ 1433146 w 4317023"/>
              <a:gd name="connsiteY1" fmla="*/ 0 h 1450731"/>
              <a:gd name="connsiteX2" fmla="*/ 4317023 w 4317023"/>
              <a:gd name="connsiteY2" fmla="*/ 0 h 1450731"/>
              <a:gd name="connsiteX3" fmla="*/ 2866293 w 4317023"/>
              <a:gd name="connsiteY3" fmla="*/ 1441939 h 1450731"/>
              <a:gd name="connsiteX4" fmla="*/ 0 w 4317023"/>
              <a:gd name="connsiteY4" fmla="*/ 1450731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023" h="1450731">
                <a:moveTo>
                  <a:pt x="0" y="1450731"/>
                </a:moveTo>
                <a:lnTo>
                  <a:pt x="1433146" y="0"/>
                </a:lnTo>
                <a:lnTo>
                  <a:pt x="4317023" y="0"/>
                </a:lnTo>
                <a:lnTo>
                  <a:pt x="2866293" y="1441939"/>
                </a:lnTo>
                <a:lnTo>
                  <a:pt x="0" y="1450731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5877145" y="4149080"/>
            <a:ext cx="207023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877145" y="4697043"/>
            <a:ext cx="207023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1549" y="1105000"/>
            <a:ext cx="416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Т</a:t>
            </a:r>
            <a:endParaRPr lang="ru-RU" sz="36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022050" y="1231380"/>
            <a:ext cx="416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Т</a:t>
            </a:r>
            <a:endParaRPr lang="ru-RU" sz="36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38459" y="3788575"/>
            <a:ext cx="416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А</a:t>
            </a:r>
            <a:endParaRPr lang="ru-RU" sz="36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074706" y="3609020"/>
            <a:ext cx="416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О</a:t>
            </a:r>
          </a:p>
        </p:txBody>
      </p:sp>
    </p:spTree>
    <p:extLst>
      <p:ext uri="{BB962C8B-B14F-4D97-AF65-F5344CB8AC3E}">
        <p14:creationId xmlns:p14="http://schemas.microsoft.com/office/powerpoint/2010/main" val="174122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38" grpId="0"/>
      <p:bldP spid="39" grpId="0"/>
      <p:bldP spid="10" grpId="0"/>
      <p:bldP spid="16" grpId="0" animBg="1"/>
      <p:bldP spid="15" grpId="0"/>
      <p:bldP spid="23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олилиния 24"/>
          <p:cNvSpPr/>
          <p:nvPr/>
        </p:nvSpPr>
        <p:spPr>
          <a:xfrm>
            <a:off x="2409092" y="1978269"/>
            <a:ext cx="4317023" cy="1450731"/>
          </a:xfrm>
          <a:custGeom>
            <a:avLst/>
            <a:gdLst>
              <a:gd name="connsiteX0" fmla="*/ 0 w 4317023"/>
              <a:gd name="connsiteY0" fmla="*/ 1450731 h 1450731"/>
              <a:gd name="connsiteX1" fmla="*/ 1433146 w 4317023"/>
              <a:gd name="connsiteY1" fmla="*/ 0 h 1450731"/>
              <a:gd name="connsiteX2" fmla="*/ 4317023 w 4317023"/>
              <a:gd name="connsiteY2" fmla="*/ 0 h 1450731"/>
              <a:gd name="connsiteX3" fmla="*/ 2866293 w 4317023"/>
              <a:gd name="connsiteY3" fmla="*/ 1441939 h 1450731"/>
              <a:gd name="connsiteX4" fmla="*/ 0 w 4317023"/>
              <a:gd name="connsiteY4" fmla="*/ 1450731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023" h="1450731">
                <a:moveTo>
                  <a:pt x="0" y="1450731"/>
                </a:moveTo>
                <a:lnTo>
                  <a:pt x="1433146" y="0"/>
                </a:lnTo>
                <a:lnTo>
                  <a:pt x="4317023" y="0"/>
                </a:lnTo>
                <a:lnTo>
                  <a:pt x="2866293" y="1441939"/>
                </a:lnTo>
                <a:lnTo>
                  <a:pt x="0" y="1450731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4331309" y="1978269"/>
            <a:ext cx="489527" cy="128000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602772" y="2888940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772" y="2888940"/>
                <a:ext cx="295274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307498" y="2123855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n w="7620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>
                  <a:ln w="7620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498" y="2123855"/>
                <a:ext cx="29527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861810" y="3073606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810" y="3073606"/>
                <a:ext cx="36004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4567603" y="2000917"/>
            <a:ext cx="554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4814695" y="2704274"/>
            <a:ext cx="554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521550" y="638690"/>
            <a:ext cx="810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ТЕОРЕМА:     Если две точки прямой принадлежат плоскости, то и вся прямая принадлежит этой плоскости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65746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284</Words>
  <Application>Microsoft Office PowerPoint</Application>
  <PresentationFormat>Экран (4:3)</PresentationFormat>
  <Paragraphs>140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ПОСТРОЕНИЕ   СЕЧЕНИЙ МНОГОГРАННИКОВ</vt:lpstr>
      <vt:lpstr>Презентация PowerPoint</vt:lpstr>
      <vt:lpstr>СЕКУЩАЯ   ПЛОСКОСТЬ</vt:lpstr>
      <vt:lpstr>Презентация PowerPoint</vt:lpstr>
      <vt:lpstr>Презентация PowerPoint</vt:lpstr>
      <vt:lpstr>СЕЧЕНИЕ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35</cp:revision>
  <dcterms:created xsi:type="dcterms:W3CDTF">2014-01-09T12:23:46Z</dcterms:created>
  <dcterms:modified xsi:type="dcterms:W3CDTF">2019-01-25T13:11:17Z</dcterms:modified>
</cp:coreProperties>
</file>