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drawings/drawing1.xml" ContentType="application/vnd.openxmlformats-officedocument.drawingml.chartshapes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drawings/drawing2.xml" ContentType="application/vnd.openxmlformats-officedocument.drawingml.chartshapes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drawings/drawing3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8.xml" ContentType="application/vnd.openxmlformats-officedocument.drawingml.chart+xml"/>
  <Override PartName="/ppt/drawings/drawing4.xml" ContentType="application/vnd.openxmlformats-officedocument.drawingml.chartshapes+xml"/>
  <Override PartName="/ppt/charts/chart19.xml" ContentType="application/vnd.openxmlformats-officedocument.drawingml.chart+xml"/>
  <Override PartName="/ppt/notesSlides/notesSlide8.xml" ContentType="application/vnd.openxmlformats-officedocument.presentationml.notesSl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notesSlides/notesSlide9.xml" ContentType="application/vnd.openxmlformats-officedocument.presentationml.notesSlide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3" r:id="rId2"/>
    <p:sldId id="271" r:id="rId3"/>
    <p:sldId id="272" r:id="rId4"/>
    <p:sldId id="263" r:id="rId5"/>
    <p:sldId id="265" r:id="rId6"/>
    <p:sldId id="266" r:id="rId7"/>
    <p:sldId id="264" r:id="rId8"/>
    <p:sldId id="267" r:id="rId9"/>
    <p:sldId id="268" r:id="rId10"/>
    <p:sldId id="258" r:id="rId11"/>
    <p:sldId id="261" r:id="rId12"/>
    <p:sldId id="262" r:id="rId13"/>
    <p:sldId id="257" r:id="rId14"/>
    <p:sldId id="259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3F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580149187749086E-2"/>
          <c:y val="7.4338041037120051E-2"/>
          <c:w val="0.82290790247266288"/>
          <c:h val="0.845148656593553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convex"/>
            </a:sp3d>
          </c:spPr>
          <c:explosion val="19"/>
          <c:dPt>
            <c:idx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1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5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cat>
            <c:strRef>
              <c:f>Лист1!$A$2:$A$7</c:f>
              <c:strCache>
                <c:ptCount val="6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5</c:v>
                </c:pt>
                <c:pt idx="5">
                  <c:v>Кв. 6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45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1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rgbClr val="F33FC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3"/>
            <c:bubble3D val="0"/>
            <c:spPr>
              <a:solidFill>
                <a:srgbClr val="F33FC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59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38182605560833"/>
          <c:y val="8.0010951164156366E-2"/>
          <c:w val="0.78251566152513663"/>
          <c:h val="0.7825156615251366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cat>
            <c:strRef>
              <c:f>Лист1!$A$2:$A$5</c:f>
              <c:strCache>
                <c:ptCount val="3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724316385761248E-2"/>
          <c:y val="0.10211504277302522"/>
          <c:w val="0.827924447306292"/>
          <c:h val="0.93141500321957871"/>
        </c:manualLayout>
      </c:layout>
      <c:pieChart>
        <c:varyColors val="1"/>
        <c:ser>
          <c:idx val="1"/>
          <c:order val="1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explosion val="11"/>
          <c:dPt>
            <c:idx val="0"/>
            <c:bubble3D val="0"/>
            <c:explosion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1"/>
            <c:bubble3D val="0"/>
            <c:explosion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2"/>
            <c:bubble3D val="0"/>
            <c:explosion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3"/>
            <c:bubble3D val="0"/>
            <c:explosion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convex"/>
            </a:sp3d>
          </c:spPr>
          <c:explosion val="25"/>
          <c:dPt>
            <c:idx val="0"/>
            <c:bubble3D val="0"/>
            <c:explosion val="19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5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cat>
            <c:strRef>
              <c:f>Лист1!$A$2:$A$7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38182605560833"/>
          <c:y val="8.0010951164156366E-2"/>
          <c:w val="0.78251566152513663"/>
          <c:h val="0.7825156615251366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dPt>
            <c:idx val="0"/>
            <c:bubble3D val="0"/>
            <c:explosion val="6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1"/>
            <c:bubble3D val="0"/>
            <c:explosion val="5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explosion val="7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cat>
            <c:strRef>
              <c:f>Лист1!$A$2:$A$5</c:f>
              <c:strCache>
                <c:ptCount val="3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724316385761248E-2"/>
          <c:y val="0.10211504277302522"/>
          <c:w val="0.827924447306292"/>
          <c:h val="0.93141500321957871"/>
        </c:manualLayout>
      </c:layout>
      <c:pieChart>
        <c:varyColors val="1"/>
        <c:ser>
          <c:idx val="1"/>
          <c:order val="1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explosion val="11"/>
          <c:dPt>
            <c:idx val="0"/>
            <c:bubble3D val="0"/>
            <c:explosion val="12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2"/>
            <c:bubble3D val="0"/>
            <c:explosion val="14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3"/>
            <c:bubble3D val="0"/>
            <c:explosion val="12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convex"/>
            </a:sp3d>
          </c:spPr>
          <c:explosion val="25"/>
          <c:dPt>
            <c:idx val="0"/>
            <c:bubble3D val="0"/>
            <c:explosion val="19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5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cat>
            <c:strRef>
              <c:f>Лист1!$A$2:$A$7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38182605560833"/>
          <c:y val="8.0010951164156366E-2"/>
          <c:w val="0.78251566152513663"/>
          <c:h val="0.7825156615251366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dPt>
            <c:idx val="0"/>
            <c:bubble3D val="0"/>
            <c:explosion val="6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1"/>
            <c:bubble3D val="0"/>
            <c:explosion val="5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explosion val="7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cat>
            <c:strRef>
              <c:f>Лист1!$A$2:$A$5</c:f>
              <c:strCache>
                <c:ptCount val="3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724316385761248E-2"/>
          <c:y val="0.10211504277302522"/>
          <c:w val="0.827924447306292"/>
          <c:h val="0.93141500321957871"/>
        </c:manualLayout>
      </c:layout>
      <c:pieChart>
        <c:varyColors val="1"/>
        <c:ser>
          <c:idx val="1"/>
          <c:order val="1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explosion val="11"/>
          <c:dPt>
            <c:idx val="0"/>
            <c:bubble3D val="0"/>
            <c:explosion val="12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2"/>
            <c:bubble3D val="0"/>
            <c:explosion val="14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3"/>
            <c:bubble3D val="0"/>
            <c:explosion val="12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convex"/>
            </a:sp3d>
          </c:spPr>
          <c:explosion val="25"/>
          <c:dPt>
            <c:idx val="0"/>
            <c:bubble3D val="0"/>
            <c:explosion val="19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5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cat>
            <c:strRef>
              <c:f>Лист1!$A$2:$A$7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881137023246417E-2"/>
          <c:y val="6.8584996780424984E-2"/>
          <c:w val="0.827924447306292"/>
          <c:h val="0.93141500321957871"/>
        </c:manualLayout>
      </c:layout>
      <c:pieChart>
        <c:varyColors val="1"/>
        <c:ser>
          <c:idx val="1"/>
          <c:order val="1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explosion val="15"/>
          <c:dPt>
            <c:idx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3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convex"/>
            </a:sp3d>
          </c:spPr>
          <c:explosion val="25"/>
          <c:dPt>
            <c:idx val="0"/>
            <c:bubble3D val="0"/>
            <c:explosion val="19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5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cat>
            <c:strRef>
              <c:f>Лист1!$A$2:$A$7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580149187749086E-2"/>
          <c:y val="7.4338041037120051E-2"/>
          <c:w val="0.82290790247266288"/>
          <c:h val="0.845148656593553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convex"/>
            </a:sp3d>
          </c:spPr>
          <c:explosion val="19"/>
          <c:dPt>
            <c:idx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5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cat>
            <c:strRef>
              <c:f>Лист1!$A$2:$A$7</c:f>
              <c:strCache>
                <c:ptCount val="6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5</c:v>
                </c:pt>
                <c:pt idx="5">
                  <c:v>Кв. 6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580149187749086E-2"/>
          <c:y val="7.4338041037120051E-2"/>
          <c:w val="0.82290790247266288"/>
          <c:h val="0.845148656593553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convex"/>
            </a:sp3d>
          </c:spPr>
          <c:explosion val="19"/>
          <c:dPt>
            <c:idx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Pt>
            <c:idx val="5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cat>
            <c:strRef>
              <c:f>Лист1!$A$2:$A$7</c:f>
              <c:strCache>
                <c:ptCount val="6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5</c:v>
                </c:pt>
                <c:pt idx="5">
                  <c:v>Кв. 6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4815290697417696E-2"/>
          <c:w val="0.8533343598644979"/>
          <c:h val="0.8982466945942082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11"/>
          <c:dPt>
            <c:idx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cat>
            <c:strRef>
              <c:f>Лист1!$A$2:$A$5</c:f>
              <c:strCache>
                <c:ptCount val="3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38"/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4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cat>
            <c:strRef>
              <c:f>Лист1!$A$2:$A$6</c:f>
              <c:strCache>
                <c:ptCount val="5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cene3d>
          <a:camera prst="orthographicFront"/>
          <a:lightRig rig="threePt" dir="t"/>
        </a:scene3d>
        <a:sp3d>
          <a:bevelT w="114300" prst="artDeco"/>
        </a:sp3d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45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5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6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7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4815290697417696E-2"/>
          <c:w val="0.8533343598644979"/>
          <c:h val="0.8982466945942082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11"/>
          <c:dPt>
            <c:idx val="0"/>
            <c:bubble3D val="0"/>
            <c:spPr>
              <a:solidFill>
                <a:srgbClr val="00B050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</c:spPr>
          </c:dPt>
          <c:dPt>
            <c:idx val="2"/>
            <c:bubble3D val="0"/>
            <c:spPr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</c:spPr>
          </c:dPt>
          <c:cat>
            <c:strRef>
              <c:f>Лист1!$A$2:$A$5</c:f>
              <c:strCache>
                <c:ptCount val="3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38"/>
          <c:dPt>
            <c:idx val="0"/>
            <c:bubble3D val="0"/>
            <c:spPr>
              <a:solidFill>
                <a:schemeClr val="bg1"/>
              </a:solidFill>
              <a:scene3d>
                <a:camera prst="orthographicFront"/>
                <a:lightRig rig="threePt" dir="t"/>
              </a:scene3d>
            </c:spPr>
          </c:dPt>
          <c:dPt>
            <c:idx val="1"/>
            <c:bubble3D val="0"/>
            <c:spPr>
              <a:solidFill>
                <a:schemeClr val="bg1"/>
              </a:solidFill>
              <a:scene3d>
                <a:camera prst="orthographicFront"/>
                <a:lightRig rig="threePt" dir="t"/>
              </a:scene3d>
            </c:spPr>
          </c:dPt>
          <c:dPt>
            <c:idx val="2"/>
            <c:bubble3D val="0"/>
            <c:spPr>
              <a:solidFill>
                <a:schemeClr val="bg1"/>
              </a:solidFill>
              <a:scene3d>
                <a:camera prst="orthographicFront"/>
                <a:lightRig rig="threePt" dir="t"/>
              </a:scene3d>
            </c:spPr>
          </c:dPt>
          <c:dPt>
            <c:idx val="3"/>
            <c:bubble3D val="0"/>
            <c:spPr>
              <a:solidFill>
                <a:schemeClr val="bg1"/>
              </a:solidFill>
              <a:scene3d>
                <a:camera prst="orthographicFront"/>
                <a:lightRig rig="threePt" dir="t"/>
              </a:scene3d>
            </c:spPr>
          </c:dPt>
          <c:dPt>
            <c:idx val="4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cat>
            <c:strRef>
              <c:f>Лист1!$A$2:$A$6</c:f>
              <c:strCache>
                <c:ptCount val="5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cene3d>
          <a:camera prst="orthographicFront"/>
          <a:lightRig rig="threePt" dir="t"/>
        </a:scene3d>
        <a:sp3d>
          <a:bevelT w="114300" prst="artDeco"/>
        </a:sp3d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45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1"/>
            <c:bubble3D val="0"/>
            <c:spPr>
              <a:solidFill>
                <a:schemeClr val="bg1"/>
              </a:solidFill>
              <a:scene3d>
                <a:camera prst="orthographicFront"/>
                <a:lightRig rig="threePt" dir="t"/>
              </a:scene3d>
            </c:spPr>
          </c:dPt>
          <c:dPt>
            <c:idx val="2"/>
            <c:bubble3D val="0"/>
            <c:spPr>
              <a:solidFill>
                <a:schemeClr val="bg1"/>
              </a:solidFill>
              <a:scene3d>
                <a:camera prst="orthographicFront"/>
                <a:lightRig rig="threePt" dir="t"/>
              </a:scene3d>
            </c:spPr>
          </c:dPt>
          <c:dPt>
            <c:idx val="3"/>
            <c:bubble3D val="0"/>
            <c:spPr>
              <a:solidFill>
                <a:schemeClr val="bg1"/>
              </a:solidFill>
              <a:scene3d>
                <a:camera prst="orthographicFront"/>
                <a:lightRig rig="threePt" dir="t"/>
              </a:scene3d>
            </c:spPr>
          </c:dPt>
          <c:dPt>
            <c:idx val="4"/>
            <c:bubble3D val="0"/>
            <c:spPr>
              <a:solidFill>
                <a:schemeClr val="bg1"/>
              </a:solidFill>
              <a:scene3d>
                <a:camera prst="orthographicFront"/>
                <a:lightRig rig="threePt" dir="t"/>
              </a:scene3d>
            </c:spPr>
          </c:dPt>
          <c:dPt>
            <c:idx val="5"/>
            <c:bubble3D val="0"/>
            <c:spPr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</c:spPr>
          </c:dPt>
          <c:dPt>
            <c:idx val="6"/>
            <c:bubble3D val="0"/>
            <c:spPr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</c:spPr>
          </c:dPt>
          <c:dPt>
            <c:idx val="7"/>
            <c:bubble3D val="0"/>
            <c:spPr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</c:spPr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45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  <c:explosion val="21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45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59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45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  <c:explosion val="51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45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59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400337822074145E-2"/>
          <c:y val="5.6802805060035102E-3"/>
          <c:w val="0.90659966217792587"/>
          <c:h val="0.9179602231899328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F33FC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cat>
            <c:strRef>
              <c:f>Лист1!$A$2:$A$9</c:f>
              <c:strCache>
                <c:ptCount val="8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1</c:v>
                </c:pt>
                <c:pt idx="5">
                  <c:v>Кв. 2</c:v>
                </c:pt>
                <c:pt idx="6">
                  <c:v>Кв. 3</c:v>
                </c:pt>
                <c:pt idx="7">
                  <c:v>Кв. 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</cdr:x>
      <cdr:y>0.26</cdr:y>
    </cdr:from>
    <cdr:to>
      <cdr:x>0.6328</cdr:x>
      <cdr:y>0.28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14578" y="928694"/>
          <a:ext cx="45719" cy="714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0.62</cdr:x>
      <cdr:y>0.26</cdr:y>
    </cdr:from>
    <cdr:to>
      <cdr:x>0.6328</cdr:x>
      <cdr:y>0.28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14578" y="928694"/>
          <a:ext cx="45719" cy="714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0.62</cdr:x>
      <cdr:y>0.26</cdr:y>
    </cdr:from>
    <cdr:to>
      <cdr:x>0.6328</cdr:x>
      <cdr:y>0.28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14578" y="928694"/>
          <a:ext cx="45719" cy="714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0.62</cdr:x>
      <cdr:y>0.26</cdr:y>
    </cdr:from>
    <cdr:to>
      <cdr:x>0.6328</cdr:x>
      <cdr:y>0.28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14578" y="928694"/>
          <a:ext cx="45719" cy="714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9D842-126D-4467-AC95-65387D9AF07D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5DCC0-222D-4D66-9FA4-79B48C38E3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68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1564D3-3A56-4933-8AE7-0248C174491B}" type="slidenum">
              <a:rPr lang="ru-RU"/>
              <a:pPr/>
              <a:t>2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A1C059-F635-4331-80BE-AFDF144C63EA}" type="slidenum">
              <a:rPr lang="ru-RU"/>
              <a:pPr/>
              <a:t>3</a:t>
            </a:fld>
            <a:endParaRPr lang="ru-RU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ДОЛИ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EC9820-EA5E-4ECB-9096-56BC546D910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C9820-EA5E-4ECB-9096-56BC546D9107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ДОЛИ</a:t>
            </a:r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C9820-EA5E-4ECB-9096-56BC546D9107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ДОЛИ</a:t>
            </a:r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C9820-EA5E-4ECB-9096-56BC546D9107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ДОЛИ</a:t>
            </a:r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ДОЛИ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EC9820-EA5E-4ECB-9096-56BC546D9107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C9820-EA5E-4ECB-9096-56BC546D9107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ДОЛИ</a:t>
            </a:r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C9820-EA5E-4ECB-9096-56BC546D9107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ДОЛИ</a:t>
            </a: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50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592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77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88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4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07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74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74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853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186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26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64CF4-A543-4453-AB4B-BB5D9A70002E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54E18-42C4-440D-A16C-3525AAEB4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88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600" b="1" dirty="0"/>
              <a:t>МУНИЦИПАЛЬНОЕ БЮДЖЕТНОЕ </a:t>
            </a:r>
            <a:r>
              <a:rPr lang="ru-RU" sz="1600" b="1" dirty="0" smtClean="0"/>
              <a:t>ОБЩЕОБРАЗОВАТЕЛЬНОЕ</a:t>
            </a:r>
            <a:r>
              <a:rPr lang="ru-RU" sz="1600" dirty="0"/>
              <a:t> </a:t>
            </a:r>
            <a:r>
              <a:rPr lang="ru-RU" sz="1600" b="1" dirty="0" smtClean="0"/>
              <a:t>УЧРЕЖДЕНИЕ </a:t>
            </a:r>
            <a:br>
              <a:rPr lang="ru-RU" sz="1600" b="1" dirty="0" smtClean="0"/>
            </a:br>
            <a:r>
              <a:rPr lang="ru-RU" sz="1600" b="1" dirty="0" smtClean="0"/>
              <a:t>«</a:t>
            </a:r>
            <a:r>
              <a:rPr lang="ru-RU" sz="1600" b="1" dirty="0"/>
              <a:t>ЧАЙКИНСКАЯ ШКОЛА»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СИМФЕРОПОЛЬСКОГО РАЙОНА  РЕСПУБЛИКИ </a:t>
            </a:r>
            <a:r>
              <a:rPr lang="ru-RU" sz="1600" b="1" dirty="0" smtClean="0"/>
              <a:t>КРЫМ</a:t>
            </a:r>
            <a:br>
              <a:rPr lang="ru-RU" sz="1600" b="1" dirty="0" smtClean="0"/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20888"/>
            <a:ext cx="8229600" cy="15841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СРАВНЕНИЕ </a:t>
            </a:r>
          </a:p>
          <a:p>
            <a:pPr marL="0" indent="0" algn="ctr">
              <a:buNone/>
            </a:pPr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ОБЫКНОВЕННЫХ ДРОБЕЙ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00192" y="5301208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/>
              <a:t>Учитель математики:</a:t>
            </a:r>
          </a:p>
          <a:p>
            <a:pPr algn="r"/>
            <a:r>
              <a:rPr lang="ru-RU" sz="1600" b="1" dirty="0" smtClean="0"/>
              <a:t>Воронова Г.А.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68063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452620688"/>
              </p:ext>
            </p:extLst>
          </p:nvPr>
        </p:nvGraphicFramePr>
        <p:xfrm>
          <a:off x="971600" y="548680"/>
          <a:ext cx="352839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614244664"/>
              </p:ext>
            </p:extLst>
          </p:nvPr>
        </p:nvGraphicFramePr>
        <p:xfrm>
          <a:off x="5292080" y="548680"/>
          <a:ext cx="357475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4563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718800180"/>
              </p:ext>
            </p:extLst>
          </p:nvPr>
        </p:nvGraphicFramePr>
        <p:xfrm>
          <a:off x="899592" y="620688"/>
          <a:ext cx="352839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360485496"/>
              </p:ext>
            </p:extLst>
          </p:nvPr>
        </p:nvGraphicFramePr>
        <p:xfrm>
          <a:off x="5292080" y="548680"/>
          <a:ext cx="357475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1162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60076351"/>
              </p:ext>
            </p:extLst>
          </p:nvPr>
        </p:nvGraphicFramePr>
        <p:xfrm>
          <a:off x="323528" y="455115"/>
          <a:ext cx="352839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Group 73"/>
          <p:cNvGrpSpPr>
            <a:grpSpLocks/>
          </p:cNvGrpSpPr>
          <p:nvPr/>
        </p:nvGrpSpPr>
        <p:grpSpPr bwMode="auto">
          <a:xfrm>
            <a:off x="3707904" y="551740"/>
            <a:ext cx="446087" cy="1684338"/>
            <a:chOff x="2454" y="391"/>
            <a:chExt cx="281" cy="1061"/>
          </a:xfrm>
        </p:grpSpPr>
        <p:sp>
          <p:nvSpPr>
            <p:cNvPr id="4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5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3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217013239"/>
              </p:ext>
            </p:extLst>
          </p:nvPr>
        </p:nvGraphicFramePr>
        <p:xfrm>
          <a:off x="4644008" y="551740"/>
          <a:ext cx="357475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" name="Group 73"/>
          <p:cNvGrpSpPr>
            <a:grpSpLocks/>
          </p:cNvGrpSpPr>
          <p:nvPr/>
        </p:nvGrpSpPr>
        <p:grpSpPr bwMode="auto">
          <a:xfrm>
            <a:off x="8172400" y="573172"/>
            <a:ext cx="446087" cy="1684338"/>
            <a:chOff x="2454" y="391"/>
            <a:chExt cx="281" cy="1061"/>
          </a:xfrm>
        </p:grpSpPr>
        <p:sp>
          <p:nvSpPr>
            <p:cNvPr id="9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10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4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80058" y="4581128"/>
                <a:ext cx="115212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7200" b="1" i="0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</m:oMath>
                  </m:oMathPara>
                </a14:m>
                <a:endParaRPr lang="ru-RU" sz="72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058" y="4581128"/>
                <a:ext cx="1152128" cy="120032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03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7.40741E-7 L -0.00069 0.5173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2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-0.0007 0.503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2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01174428"/>
              </p:ext>
            </p:extLst>
          </p:nvPr>
        </p:nvGraphicFramePr>
        <p:xfrm>
          <a:off x="428596" y="2000240"/>
          <a:ext cx="3214710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50160725"/>
              </p:ext>
            </p:extLst>
          </p:nvPr>
        </p:nvGraphicFramePr>
        <p:xfrm>
          <a:off x="4652744" y="1974841"/>
          <a:ext cx="3071834" cy="292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17" name="Group 73"/>
          <p:cNvGrpSpPr>
            <a:grpSpLocks/>
          </p:cNvGrpSpPr>
          <p:nvPr/>
        </p:nvGrpSpPr>
        <p:grpSpPr bwMode="auto">
          <a:xfrm>
            <a:off x="7354798" y="1260466"/>
            <a:ext cx="446087" cy="1674813"/>
            <a:chOff x="2454" y="391"/>
            <a:chExt cx="281" cy="1055"/>
          </a:xfrm>
        </p:grpSpPr>
        <p:sp>
          <p:nvSpPr>
            <p:cNvPr id="18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19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2" cy="6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6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2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21" name="Group 73"/>
          <p:cNvGrpSpPr>
            <a:grpSpLocks/>
          </p:cNvGrpSpPr>
          <p:nvPr/>
        </p:nvGrpSpPr>
        <p:grpSpPr bwMode="auto">
          <a:xfrm>
            <a:off x="3286116" y="1357298"/>
            <a:ext cx="446087" cy="1684338"/>
            <a:chOff x="2454" y="391"/>
            <a:chExt cx="281" cy="1061"/>
          </a:xfrm>
        </p:grpSpPr>
        <p:sp>
          <p:nvSpPr>
            <p:cNvPr id="22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23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4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2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14" name="Group 73"/>
          <p:cNvGrpSpPr>
            <a:grpSpLocks/>
          </p:cNvGrpSpPr>
          <p:nvPr/>
        </p:nvGrpSpPr>
        <p:grpSpPr bwMode="auto">
          <a:xfrm>
            <a:off x="4860032" y="4869160"/>
            <a:ext cx="446087" cy="1674813"/>
            <a:chOff x="2454" y="391"/>
            <a:chExt cx="281" cy="1055"/>
          </a:xfrm>
        </p:grpSpPr>
        <p:sp>
          <p:nvSpPr>
            <p:cNvPr id="15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25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2" cy="6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6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2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27" name="Group 73"/>
          <p:cNvGrpSpPr>
            <a:grpSpLocks/>
          </p:cNvGrpSpPr>
          <p:nvPr/>
        </p:nvGrpSpPr>
        <p:grpSpPr bwMode="auto">
          <a:xfrm>
            <a:off x="3286116" y="4828364"/>
            <a:ext cx="446087" cy="1684338"/>
            <a:chOff x="2454" y="391"/>
            <a:chExt cx="281" cy="1061"/>
          </a:xfrm>
        </p:grpSpPr>
        <p:sp>
          <p:nvSpPr>
            <p:cNvPr id="28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29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4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2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755241" y="5090212"/>
                <a:ext cx="115212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7200" b="1" i="0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</m:oMath>
                  </m:oMathPara>
                </a14:m>
                <a:endParaRPr lang="ru-RU" sz="72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5241" y="5090212"/>
                <a:ext cx="1152128" cy="120032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7397125"/>
      </p:ext>
    </p:extLst>
  </p:cSld>
  <p:clrMapOvr>
    <a:masterClrMapping/>
  </p:clrMapOvr>
  <p:transition spd="slow"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928662" y="928670"/>
          <a:ext cx="2857520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иаграмма 16"/>
          <p:cNvGraphicFramePr/>
          <p:nvPr/>
        </p:nvGraphicFramePr>
        <p:xfrm>
          <a:off x="2928926" y="3429000"/>
          <a:ext cx="2786082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Диаграмма 17"/>
          <p:cNvGraphicFramePr/>
          <p:nvPr/>
        </p:nvGraphicFramePr>
        <p:xfrm>
          <a:off x="5429256" y="928670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15" name="Group 73"/>
          <p:cNvGrpSpPr>
            <a:grpSpLocks/>
          </p:cNvGrpSpPr>
          <p:nvPr/>
        </p:nvGrpSpPr>
        <p:grpSpPr bwMode="auto">
          <a:xfrm>
            <a:off x="3571868" y="571480"/>
            <a:ext cx="446087" cy="1684338"/>
            <a:chOff x="2454" y="391"/>
            <a:chExt cx="281" cy="1061"/>
          </a:xfrm>
        </p:grpSpPr>
        <p:sp>
          <p:nvSpPr>
            <p:cNvPr id="19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23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3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25" name="Group 73"/>
          <p:cNvGrpSpPr>
            <a:grpSpLocks/>
          </p:cNvGrpSpPr>
          <p:nvPr/>
        </p:nvGrpSpPr>
        <p:grpSpPr bwMode="auto">
          <a:xfrm>
            <a:off x="8072462" y="428604"/>
            <a:ext cx="446087" cy="1684338"/>
            <a:chOff x="2454" y="391"/>
            <a:chExt cx="281" cy="1061"/>
          </a:xfrm>
        </p:grpSpPr>
        <p:sp>
          <p:nvSpPr>
            <p:cNvPr id="26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27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8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29" name="Group 73"/>
          <p:cNvGrpSpPr>
            <a:grpSpLocks/>
          </p:cNvGrpSpPr>
          <p:nvPr/>
        </p:nvGrpSpPr>
        <p:grpSpPr bwMode="auto">
          <a:xfrm>
            <a:off x="2285984" y="3929066"/>
            <a:ext cx="446087" cy="1684338"/>
            <a:chOff x="2454" y="391"/>
            <a:chExt cx="281" cy="1061"/>
          </a:xfrm>
        </p:grpSpPr>
        <p:sp>
          <p:nvSpPr>
            <p:cNvPr id="30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31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5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2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928882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84166767"/>
              </p:ext>
            </p:extLst>
          </p:nvPr>
        </p:nvGraphicFramePr>
        <p:xfrm>
          <a:off x="928662" y="928670"/>
          <a:ext cx="2857520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418643030"/>
              </p:ext>
            </p:extLst>
          </p:nvPr>
        </p:nvGraphicFramePr>
        <p:xfrm>
          <a:off x="2928926" y="3429000"/>
          <a:ext cx="2786082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4204501195"/>
              </p:ext>
            </p:extLst>
          </p:nvPr>
        </p:nvGraphicFramePr>
        <p:xfrm>
          <a:off x="5429256" y="928670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15" name="Group 73"/>
          <p:cNvGrpSpPr>
            <a:grpSpLocks/>
          </p:cNvGrpSpPr>
          <p:nvPr/>
        </p:nvGrpSpPr>
        <p:grpSpPr bwMode="auto">
          <a:xfrm>
            <a:off x="3571868" y="571480"/>
            <a:ext cx="446087" cy="1684338"/>
            <a:chOff x="2454" y="391"/>
            <a:chExt cx="281" cy="1061"/>
          </a:xfrm>
        </p:grpSpPr>
        <p:sp>
          <p:nvSpPr>
            <p:cNvPr id="19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23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3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25" name="Group 73"/>
          <p:cNvGrpSpPr>
            <a:grpSpLocks/>
          </p:cNvGrpSpPr>
          <p:nvPr/>
        </p:nvGrpSpPr>
        <p:grpSpPr bwMode="auto">
          <a:xfrm>
            <a:off x="8072462" y="428604"/>
            <a:ext cx="446087" cy="1684338"/>
            <a:chOff x="2454" y="391"/>
            <a:chExt cx="281" cy="1061"/>
          </a:xfrm>
        </p:grpSpPr>
        <p:sp>
          <p:nvSpPr>
            <p:cNvPr id="26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27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8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29" name="Group 73"/>
          <p:cNvGrpSpPr>
            <a:grpSpLocks/>
          </p:cNvGrpSpPr>
          <p:nvPr/>
        </p:nvGrpSpPr>
        <p:grpSpPr bwMode="auto">
          <a:xfrm>
            <a:off x="2285984" y="3929066"/>
            <a:ext cx="446087" cy="1684338"/>
            <a:chOff x="2454" y="391"/>
            <a:chExt cx="281" cy="1061"/>
          </a:xfrm>
        </p:grpSpPr>
        <p:sp>
          <p:nvSpPr>
            <p:cNvPr id="30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31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5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2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688872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-0.11215 -0.00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8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19 1.48148E-6 L 0.02899 0.09259 C 0.05608 0.1118 0.07135 0.1412 0.07135 0.17176 C 0.07135 0.20648 0.05608 0.23403 0.02899 0.25347 L -0.08819 0.34653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69" y="1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12107 L 0.05868 -0.12107 C 0.08333 -0.12107 0.11406 -0.18727 0.11406 -0.24074 L 0.11406 -0.36042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-1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84 0.05232 L 0.22413 0.05232 C 0.28368 0.05232 0.35694 -0.00532 0.35694 -0.05116 L 0.35694 -0.1537 " pathEditMode="relative" rAng="0" ptsTypes="FfFF">
                                      <p:cBhvr>
                                        <p:cTn id="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47" y="-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59 -0.00024 L 0.01771 0.09768 C 0.03594 0.11851 0.04618 0.14953 0.04618 0.18171 C 0.04618 0.21851 0.03594 0.24768 0.01771 0.26851 L -0.06059 0.36736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0" y="1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17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95288" y="908050"/>
            <a:ext cx="1692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latin typeface="Arial" charset="0"/>
              </a:rPr>
              <a:t>Тема:</a:t>
            </a:r>
          </a:p>
        </p:txBody>
      </p:sp>
      <p:sp>
        <p:nvSpPr>
          <p:cNvPr id="205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20713"/>
            <a:ext cx="3959225" cy="792162"/>
          </a:xfrm>
          <a:prstGeom prst="actionButtonBlank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C00000"/>
                </a:solidFill>
                <a:latin typeface="Arial" charset="0"/>
              </a:rPr>
              <a:t>ОБЫКНОВЕННЫЕ ДРОБИ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23850" y="2420938"/>
            <a:ext cx="1150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00B050"/>
                </a:solidFill>
                <a:latin typeface="Arial" charset="0"/>
              </a:rPr>
              <a:t>Знаем</a:t>
            </a:r>
            <a:r>
              <a:rPr lang="ru-RU" sz="2000" b="1" dirty="0">
                <a:latin typeface="Arial" charset="0"/>
              </a:rPr>
              <a:t>:</a:t>
            </a:r>
          </a:p>
        </p:txBody>
      </p:sp>
      <p:sp>
        <p:nvSpPr>
          <p:cNvPr id="205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08175" y="2276475"/>
            <a:ext cx="2376488" cy="792163"/>
          </a:xfrm>
          <a:prstGeom prst="actionButtonBlank">
            <a:avLst/>
          </a:prstGeom>
          <a:solidFill>
            <a:srgbClr val="FFFA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584100"/>
                </a:solidFill>
                <a:latin typeface="Arial" charset="0"/>
              </a:rPr>
              <a:t>ПРАВИЛЬНЫЕ</a:t>
            </a:r>
          </a:p>
          <a:p>
            <a:pPr algn="ctr"/>
            <a:r>
              <a:rPr lang="ru-RU" b="1">
                <a:solidFill>
                  <a:srgbClr val="584100"/>
                </a:solidFill>
                <a:latin typeface="Arial" charset="0"/>
              </a:rPr>
              <a:t>ДРОБИ</a:t>
            </a:r>
          </a:p>
        </p:txBody>
      </p:sp>
      <p:sp>
        <p:nvSpPr>
          <p:cNvPr id="2063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80063" y="2276475"/>
            <a:ext cx="2376487" cy="792163"/>
          </a:xfrm>
          <a:prstGeom prst="actionButtonBlank">
            <a:avLst/>
          </a:prstGeom>
          <a:solidFill>
            <a:srgbClr val="FFFA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584100"/>
                </a:solidFill>
                <a:latin typeface="Arial" charset="0"/>
              </a:rPr>
              <a:t>НЕПРАВИЛЬНЫЕ</a:t>
            </a:r>
          </a:p>
          <a:p>
            <a:pPr algn="ctr"/>
            <a:r>
              <a:rPr lang="ru-RU" b="1">
                <a:solidFill>
                  <a:srgbClr val="584100"/>
                </a:solidFill>
                <a:latin typeface="Arial" charset="0"/>
              </a:rPr>
              <a:t> ДРОБИ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50825" y="4581525"/>
            <a:ext cx="1223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00B050"/>
                </a:solidFill>
                <a:latin typeface="Arial" charset="0"/>
              </a:rPr>
              <a:t>Умеем</a:t>
            </a:r>
            <a:r>
              <a:rPr lang="ru-RU" sz="2000" b="1" dirty="0">
                <a:ln>
                  <a:solidFill>
                    <a:schemeClr val="accent3">
                      <a:lumMod val="50000"/>
                    </a:schemeClr>
                  </a:solidFill>
                </a:ln>
                <a:latin typeface="Arial" charset="0"/>
              </a:rPr>
              <a:t>:</a:t>
            </a:r>
          </a:p>
        </p:txBody>
      </p:sp>
      <p:sp>
        <p:nvSpPr>
          <p:cNvPr id="2066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881726" y="4058226"/>
            <a:ext cx="2087562" cy="1511300"/>
          </a:xfrm>
          <a:prstGeom prst="actionButtonBlank">
            <a:avLst/>
          </a:prstGeom>
          <a:solidFill>
            <a:srgbClr val="FFFA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584100"/>
                </a:solidFill>
                <a:latin typeface="Arial" charset="0"/>
              </a:rPr>
              <a:t>ЧИТАТЬ</a:t>
            </a:r>
          </a:p>
        </p:txBody>
      </p:sp>
      <p:sp>
        <p:nvSpPr>
          <p:cNvPr id="20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88012" y="4093944"/>
            <a:ext cx="2160588" cy="1439863"/>
          </a:xfrm>
          <a:prstGeom prst="actionButtonBlank">
            <a:avLst/>
          </a:prstGeom>
          <a:solidFill>
            <a:srgbClr val="FFFA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584100"/>
                </a:solidFill>
                <a:latin typeface="Arial" charset="0"/>
              </a:rPr>
              <a:t>ЗАПИСЫВАТЬ</a:t>
            </a:r>
          </a:p>
        </p:txBody>
      </p:sp>
      <p:sp>
        <p:nvSpPr>
          <p:cNvPr id="2068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16125" y="5359085"/>
            <a:ext cx="2897485" cy="1368425"/>
          </a:xfrm>
          <a:prstGeom prst="actionButtonBlank">
            <a:avLst/>
          </a:prstGeom>
          <a:solidFill>
            <a:srgbClr val="FFFA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584100"/>
                </a:solidFill>
                <a:latin typeface="Arial" charset="0"/>
              </a:rPr>
              <a:t>ИЗОБРАЖАТЬ</a:t>
            </a:r>
          </a:p>
          <a:p>
            <a:pPr algn="ctr"/>
            <a:r>
              <a:rPr lang="ru-RU" b="1" dirty="0">
                <a:solidFill>
                  <a:srgbClr val="584100"/>
                </a:solidFill>
                <a:latin typeface="Arial" charset="0"/>
              </a:rPr>
              <a:t>НА</a:t>
            </a:r>
          </a:p>
          <a:p>
            <a:pPr algn="ctr"/>
            <a:r>
              <a:rPr lang="ru-RU" b="1" dirty="0">
                <a:solidFill>
                  <a:srgbClr val="584100"/>
                </a:solidFill>
                <a:latin typeface="Arial" charset="0"/>
              </a:rPr>
              <a:t>ЧИСЛОВОМ </a:t>
            </a:r>
          </a:p>
          <a:p>
            <a:pPr algn="ctr"/>
            <a:r>
              <a:rPr lang="ru-RU" b="1" dirty="0">
                <a:solidFill>
                  <a:srgbClr val="584100"/>
                </a:solidFill>
                <a:latin typeface="Arial" charset="0"/>
              </a:rPr>
              <a:t>ЛУЧЕ</a:t>
            </a:r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>
            <a:off x="5760244" y="1304925"/>
            <a:ext cx="935037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 flipH="1">
            <a:off x="3275856" y="1304925"/>
            <a:ext cx="64770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23850" y="5725135"/>
            <a:ext cx="1692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Научимся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319563" y="5404454"/>
            <a:ext cx="2897485" cy="1368425"/>
          </a:xfrm>
          <a:prstGeom prst="actionButtonBlank">
            <a:avLst/>
          </a:prstGeom>
          <a:solidFill>
            <a:srgbClr val="FFFA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rgbClr val="584100"/>
                </a:solidFill>
                <a:latin typeface="Arial" charset="0"/>
              </a:rPr>
              <a:t>СРАВНИВАТЬ</a:t>
            </a:r>
            <a:endParaRPr lang="ru-RU" b="1" dirty="0">
              <a:solidFill>
                <a:srgbClr val="5841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943984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  <p:bldP spid="2059" grpId="0" animBg="1"/>
      <p:bldP spid="2063" grpId="0" animBg="1"/>
      <p:bldP spid="2066" grpId="0" animBg="1"/>
      <p:bldP spid="2067" grpId="0" animBg="1"/>
      <p:bldP spid="2068" grpId="0" animBg="1"/>
      <p:bldP spid="2082" grpId="0" animBg="1"/>
      <p:bldP spid="2085" grpId="0" animBg="1"/>
      <p:bldP spid="2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ЦЕЛИ УРОКА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Научиться сравнивать обыкновенные дроби</a:t>
            </a:r>
          </a:p>
          <a:p>
            <a:r>
              <a:rPr lang="ru-RU"/>
              <a:t>Проверить имеющиеся знания, умения и использовать их в работе на уроке</a:t>
            </a:r>
          </a:p>
          <a:p>
            <a:r>
              <a:rPr lang="ru-RU"/>
              <a:t>Закрепить новые знания и научиться применять их на практике</a:t>
            </a:r>
          </a:p>
          <a:p>
            <a:r>
              <a:rPr lang="ru-RU"/>
              <a:t>Получить удовольствие от работы на уроке</a:t>
            </a:r>
          </a:p>
          <a:p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07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78305727"/>
              </p:ext>
            </p:extLst>
          </p:nvPr>
        </p:nvGraphicFramePr>
        <p:xfrm>
          <a:off x="4898581" y="2172843"/>
          <a:ext cx="3071834" cy="292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42910" y="428604"/>
            <a:ext cx="80793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СРАВНЕНИЕ  ОБЫКНОВЕННЫХ  ДРОБЕЙ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17" name="Group 73"/>
          <p:cNvGrpSpPr>
            <a:grpSpLocks/>
          </p:cNvGrpSpPr>
          <p:nvPr/>
        </p:nvGrpSpPr>
        <p:grpSpPr bwMode="auto">
          <a:xfrm>
            <a:off x="7970415" y="1489854"/>
            <a:ext cx="446087" cy="1674813"/>
            <a:chOff x="2454" y="391"/>
            <a:chExt cx="281" cy="1055"/>
          </a:xfrm>
        </p:grpSpPr>
        <p:sp>
          <p:nvSpPr>
            <p:cNvPr id="18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19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2" cy="6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chemeClr val="accent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6</a:t>
              </a:r>
              <a:endPara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2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21" name="Group 73"/>
          <p:cNvGrpSpPr>
            <a:grpSpLocks/>
          </p:cNvGrpSpPr>
          <p:nvPr/>
        </p:nvGrpSpPr>
        <p:grpSpPr bwMode="auto">
          <a:xfrm>
            <a:off x="3509159" y="1357298"/>
            <a:ext cx="446087" cy="1684338"/>
            <a:chOff x="2454" y="391"/>
            <a:chExt cx="281" cy="1061"/>
          </a:xfrm>
        </p:grpSpPr>
        <p:sp>
          <p:nvSpPr>
            <p:cNvPr id="22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23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chemeClr val="accent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6</a:t>
              </a:r>
              <a:endPara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984915390"/>
              </p:ext>
            </p:extLst>
          </p:nvPr>
        </p:nvGraphicFramePr>
        <p:xfrm>
          <a:off x="451344" y="1974835"/>
          <a:ext cx="3071834" cy="292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197914" y="5477726"/>
                <a:ext cx="115212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7200" b="1" i="1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</m:oMath>
                  </m:oMathPara>
                </a14:m>
                <a:endParaRPr lang="ru-RU" sz="72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7914" y="5477726"/>
                <a:ext cx="1152128" cy="120032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0550643"/>
      </p:ext>
    </p:extLst>
  </p:cSld>
  <p:clrMapOvr>
    <a:masterClrMapping/>
  </p:clrMapOvr>
  <p:transition spd="slow"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0.09537 L 0.00538 0.31551 C 0.00538 0.41435 0.04652 0.53634 0.08003 0.53634 L 0.15503 0.53634 " pathEditMode="relative" rAng="0" ptsTypes="FfFF">
                                      <p:cBhvr>
                                        <p:cTn id="5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3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-0.00226 0.4969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2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7.40741E-7 L -4.72222E-6 -0.0629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13" grpId="0">
        <p:bldAsOne/>
      </p:bldGraphic>
      <p:bldP spid="14" grpId="0"/>
      <p:bldP spid="1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201127015"/>
              </p:ext>
            </p:extLst>
          </p:nvPr>
        </p:nvGraphicFramePr>
        <p:xfrm>
          <a:off x="6444208" y="620688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380366135"/>
              </p:ext>
            </p:extLst>
          </p:nvPr>
        </p:nvGraphicFramePr>
        <p:xfrm>
          <a:off x="3635896" y="548680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2602868003"/>
              </p:ext>
            </p:extLst>
          </p:nvPr>
        </p:nvGraphicFramePr>
        <p:xfrm>
          <a:off x="971600" y="620688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3615904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3627252121"/>
              </p:ext>
            </p:extLst>
          </p:nvPr>
        </p:nvGraphicFramePr>
        <p:xfrm>
          <a:off x="6444208" y="620688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5" name="Group 73"/>
          <p:cNvGrpSpPr>
            <a:grpSpLocks/>
          </p:cNvGrpSpPr>
          <p:nvPr/>
        </p:nvGrpSpPr>
        <p:grpSpPr bwMode="auto">
          <a:xfrm>
            <a:off x="6948264" y="3287836"/>
            <a:ext cx="648328" cy="1684338"/>
            <a:chOff x="2454" y="391"/>
            <a:chExt cx="281" cy="1061"/>
          </a:xfrm>
        </p:grpSpPr>
        <p:sp>
          <p:nvSpPr>
            <p:cNvPr id="26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27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175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8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30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3236213096"/>
              </p:ext>
            </p:extLst>
          </p:nvPr>
        </p:nvGraphicFramePr>
        <p:xfrm>
          <a:off x="3635896" y="548680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4186386665"/>
              </p:ext>
            </p:extLst>
          </p:nvPr>
        </p:nvGraphicFramePr>
        <p:xfrm>
          <a:off x="971600" y="620688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6610083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4291786470"/>
              </p:ext>
            </p:extLst>
          </p:nvPr>
        </p:nvGraphicFramePr>
        <p:xfrm>
          <a:off x="6444208" y="620688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5" name="Group 73"/>
          <p:cNvGrpSpPr>
            <a:grpSpLocks/>
          </p:cNvGrpSpPr>
          <p:nvPr/>
        </p:nvGrpSpPr>
        <p:grpSpPr bwMode="auto">
          <a:xfrm>
            <a:off x="6012162" y="4217968"/>
            <a:ext cx="935848" cy="1684338"/>
            <a:chOff x="2454" y="391"/>
            <a:chExt cx="332" cy="1061"/>
          </a:xfrm>
        </p:grpSpPr>
        <p:sp>
          <p:nvSpPr>
            <p:cNvPr id="26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27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15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8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33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 smtClean="0">
                  <a:solidFill>
                    <a:srgbClr val="F33FC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10</a:t>
              </a:r>
              <a:endParaRPr lang="ru-RU" b="1" dirty="0">
                <a:solidFill>
                  <a:srgbClr val="F33F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3728540886"/>
              </p:ext>
            </p:extLst>
          </p:nvPr>
        </p:nvGraphicFramePr>
        <p:xfrm>
          <a:off x="3635896" y="548680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2858296127"/>
              </p:ext>
            </p:extLst>
          </p:nvPr>
        </p:nvGraphicFramePr>
        <p:xfrm>
          <a:off x="971600" y="620688"/>
          <a:ext cx="235745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33" name="Group 73"/>
          <p:cNvGrpSpPr>
            <a:grpSpLocks/>
          </p:cNvGrpSpPr>
          <p:nvPr/>
        </p:nvGrpSpPr>
        <p:grpSpPr bwMode="auto">
          <a:xfrm>
            <a:off x="2843808" y="4196536"/>
            <a:ext cx="1152128" cy="1684338"/>
            <a:chOff x="2454" y="391"/>
            <a:chExt cx="281" cy="1061"/>
          </a:xfrm>
        </p:grpSpPr>
        <p:sp>
          <p:nvSpPr>
            <p:cNvPr id="34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81" cy="1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n>
                  <a:solidFill>
                    <a:srgbClr val="00B050"/>
                  </a:solidFill>
                </a:ln>
              </a:endParaRPr>
            </a:p>
          </p:txBody>
        </p:sp>
        <p:sp>
          <p:nvSpPr>
            <p:cNvPr id="35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03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8</a:t>
              </a:r>
              <a:endPara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6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03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 smtClean="0">
                  <a:solidFill>
                    <a:schemeClr val="accent5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12</a:t>
              </a:r>
              <a:endParaRPr lang="ru-RU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427984" y="5517231"/>
                <a:ext cx="115212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7200" b="1" i="0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</m:oMath>
                  </m:oMathPara>
                </a14:m>
                <a:endParaRPr lang="ru-RU" sz="72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5517231"/>
                <a:ext cx="1152128" cy="120032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094202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3.61111E-6 -0.18195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54868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54868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400627" y="54868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1254288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1254288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400627" y="1250831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400627" y="1970911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1970911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971600" y="1982825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Group 73"/>
          <p:cNvGrpSpPr>
            <a:grpSpLocks/>
          </p:cNvGrpSpPr>
          <p:nvPr/>
        </p:nvGrpSpPr>
        <p:grpSpPr bwMode="auto">
          <a:xfrm>
            <a:off x="1187624" y="3733254"/>
            <a:ext cx="585802" cy="1684338"/>
            <a:chOff x="2454" y="391"/>
            <a:chExt cx="254" cy="1061"/>
          </a:xfrm>
        </p:grpSpPr>
        <p:sp>
          <p:nvSpPr>
            <p:cNvPr id="13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19" cy="0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endParaRPr>
            </a:p>
          </p:txBody>
        </p:sp>
        <p:sp>
          <p:nvSpPr>
            <p:cNvPr id="14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9</a:t>
              </a:r>
              <a:endParaRPr lang="ru-RU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16" name="Group 73"/>
          <p:cNvGrpSpPr>
            <a:grpSpLocks/>
          </p:cNvGrpSpPr>
          <p:nvPr/>
        </p:nvGrpSpPr>
        <p:grpSpPr bwMode="auto">
          <a:xfrm>
            <a:off x="6012160" y="548680"/>
            <a:ext cx="585802" cy="1684338"/>
            <a:chOff x="2454" y="391"/>
            <a:chExt cx="254" cy="1061"/>
          </a:xfrm>
        </p:grpSpPr>
        <p:sp>
          <p:nvSpPr>
            <p:cNvPr id="17" name="Line 74"/>
            <p:cNvSpPr>
              <a:spLocks noChangeShapeType="1"/>
            </p:cNvSpPr>
            <p:nvPr/>
          </p:nvSpPr>
          <p:spPr bwMode="auto">
            <a:xfrm>
              <a:off x="2454" y="934"/>
              <a:ext cx="219" cy="0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endParaRPr>
            </a:p>
          </p:txBody>
        </p:sp>
        <p:sp>
          <p:nvSpPr>
            <p:cNvPr id="18" name="Rectangle 75"/>
            <p:cNvSpPr>
              <a:spLocks noChangeArrowheads="1"/>
            </p:cNvSpPr>
            <p:nvPr/>
          </p:nvSpPr>
          <p:spPr bwMode="auto">
            <a:xfrm>
              <a:off x="2454" y="841"/>
              <a:ext cx="254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63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9</a:t>
              </a:r>
              <a:endParaRPr lang="ru-RU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" name="Rectangle 76"/>
            <p:cNvSpPr>
              <a:spLocks noChangeArrowheads="1"/>
            </p:cNvSpPr>
            <p:nvPr/>
          </p:nvSpPr>
          <p:spPr bwMode="auto">
            <a:xfrm>
              <a:off x="2454" y="391"/>
              <a:ext cx="2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ru-RU" sz="63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9</a:t>
              </a:r>
              <a:endParaRPr lang="ru-RU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3814301" y="1982825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660232" y="862915"/>
            <a:ext cx="16561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= 1</a:t>
            </a:r>
            <a:endParaRPr lang="ru-RU" sz="6600" b="1" dirty="0">
              <a:ln>
                <a:solidFill>
                  <a:schemeClr val="tx1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117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-0.00244 0.271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1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51 0.24815 L -0.15451 0.0039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22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21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0643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70148" y="542665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16487" y="540643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390382" y="544435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79966" y="540643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800046" y="544435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29689" y="544435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238843" y="544435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958923" y="544435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43608" y="198884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943200" y="198884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83768" y="198884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390382" y="198884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134943" y="198884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851992" y="1988840"/>
            <a:ext cx="720080" cy="72008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588266" y="1988840"/>
            <a:ext cx="720080" cy="72008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314859" y="1982162"/>
            <a:ext cx="720080" cy="72008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034939" y="1969796"/>
            <a:ext cx="720080" cy="72008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20099" y="342900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43200" y="342900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663280" y="342900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360539" y="342900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110462" y="342900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5023" y="3432638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588266" y="342900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308346" y="3429000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037910" y="3432638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755019" y="3432638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475099" y="3432638"/>
            <a:ext cx="720080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1" name="Группа 30"/>
          <p:cNvGrpSpPr/>
          <p:nvPr/>
        </p:nvGrpSpPr>
        <p:grpSpPr>
          <a:xfrm>
            <a:off x="6949836" y="260648"/>
            <a:ext cx="561885" cy="1709148"/>
            <a:chOff x="4327971" y="2895897"/>
            <a:chExt cx="511891" cy="1709148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4327971" y="2895897"/>
              <a:ext cx="48805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chemeClr val="accent4">
                      <a:lumMod val="75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9</a:t>
              </a:r>
              <a:endParaRPr lang="ru-RU" sz="5400" b="1" cap="none" spc="0" dirty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4375576" y="3681715"/>
              <a:ext cx="46428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chemeClr val="accent4">
                      <a:lumMod val="75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9</a:t>
              </a:r>
              <a:endParaRPr lang="ru-RU" sz="5400" b="1" cap="none" spc="0" dirty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>
              <a:off x="4357686" y="3786190"/>
              <a:ext cx="428628" cy="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7596336" y="68927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</a:rPr>
              <a:t>=1</a:t>
            </a:r>
            <a:endParaRPr lang="ru-RU" sz="5400" b="1" dirty="0">
              <a:ln>
                <a:solidFill>
                  <a:schemeClr val="tx1"/>
                </a:solidFill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7341137" y="1729052"/>
            <a:ext cx="561883" cy="1709148"/>
            <a:chOff x="4327973" y="2895897"/>
            <a:chExt cx="511889" cy="1709148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4327973" y="2895897"/>
              <a:ext cx="48805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5400" b="1" dirty="0" smtClean="0">
                  <a:ln w="1905"/>
                  <a:solidFill>
                    <a:schemeClr val="accent4">
                      <a:lumMod val="75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5</a:t>
              </a:r>
              <a:endParaRPr lang="ru-RU" sz="5400" b="1" cap="none" spc="0" dirty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4375576" y="3681715"/>
              <a:ext cx="46428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chemeClr val="accent4">
                      <a:lumMod val="75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9</a:t>
              </a:r>
              <a:endParaRPr lang="ru-RU" sz="5400" b="1" cap="none" spc="0" dirty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cxnSp>
          <p:nvCxnSpPr>
            <p:cNvPr id="39" name="Прямая соединительная линия 38"/>
            <p:cNvCxnSpPr/>
            <p:nvPr/>
          </p:nvCxnSpPr>
          <p:spPr>
            <a:xfrm>
              <a:off x="4357686" y="3786190"/>
              <a:ext cx="428628" cy="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0" name="Группа 39"/>
          <p:cNvGrpSpPr/>
          <p:nvPr/>
        </p:nvGrpSpPr>
        <p:grpSpPr>
          <a:xfrm>
            <a:off x="8198616" y="3047012"/>
            <a:ext cx="886781" cy="1709148"/>
            <a:chOff x="4284887" y="2895897"/>
            <a:chExt cx="574228" cy="1709148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4284887" y="2895897"/>
              <a:ext cx="57422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5400" b="1" dirty="0" smtClean="0">
                  <a:ln w="1905"/>
                  <a:solidFill>
                    <a:schemeClr val="accent4">
                      <a:lumMod val="75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11</a:t>
              </a:r>
              <a:endParaRPr lang="ru-RU" sz="5400" b="1" cap="none" spc="0" dirty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4375576" y="3681715"/>
              <a:ext cx="46428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chemeClr val="accent4">
                      <a:lumMod val="75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9</a:t>
              </a:r>
              <a:endParaRPr lang="ru-RU" sz="5400" b="1" cap="none" spc="0" dirty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cxnSp>
          <p:nvCxnSpPr>
            <p:cNvPr id="43" name="Прямая соединительная линия 42"/>
            <p:cNvCxnSpPr/>
            <p:nvPr/>
          </p:nvCxnSpPr>
          <p:spPr>
            <a:xfrm>
              <a:off x="4357686" y="3786190"/>
              <a:ext cx="428628" cy="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4" name="Группа 43"/>
          <p:cNvGrpSpPr/>
          <p:nvPr/>
        </p:nvGrpSpPr>
        <p:grpSpPr>
          <a:xfrm>
            <a:off x="940179" y="4437112"/>
            <a:ext cx="561883" cy="1709148"/>
            <a:chOff x="4327973" y="2895897"/>
            <a:chExt cx="511889" cy="1709148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4327973" y="2895897"/>
              <a:ext cx="48805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5400" b="1" dirty="0" smtClean="0">
                  <a:ln w="1905"/>
                  <a:solidFill>
                    <a:srgbClr val="00B05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5</a:t>
              </a:r>
              <a:endParaRPr lang="ru-RU" sz="5400" b="1" cap="none" spc="0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4375576" y="3681715"/>
              <a:ext cx="46428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B05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9</a:t>
              </a:r>
              <a:endParaRPr lang="ru-RU" sz="5400" b="1" cap="none" spc="0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cxnSp>
          <p:nvCxnSpPr>
            <p:cNvPr id="47" name="Прямая соединительная линия 46"/>
            <p:cNvCxnSpPr/>
            <p:nvPr/>
          </p:nvCxnSpPr>
          <p:spPr>
            <a:xfrm>
              <a:off x="4357686" y="3786190"/>
              <a:ext cx="42862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2076527" y="4919838"/>
            <a:ext cx="7672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ru-RU" sz="3600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</a:rPr>
              <a:t>;</a:t>
            </a:r>
            <a:endParaRPr lang="ru-RU" sz="3600" dirty="0">
              <a:ln>
                <a:solidFill>
                  <a:schemeClr val="tx1"/>
                </a:solidFill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49" name="Группа 48"/>
          <p:cNvGrpSpPr/>
          <p:nvPr/>
        </p:nvGrpSpPr>
        <p:grpSpPr>
          <a:xfrm>
            <a:off x="3240748" y="4644679"/>
            <a:ext cx="886781" cy="1709148"/>
            <a:chOff x="4284887" y="2895897"/>
            <a:chExt cx="574228" cy="1709148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4284887" y="2895897"/>
              <a:ext cx="57422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5400" b="1" dirty="0" smtClean="0">
                  <a:ln w="1905"/>
                  <a:solidFill>
                    <a:schemeClr val="accent2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11</a:t>
              </a:r>
              <a:endParaRPr lang="ru-RU" sz="5400" b="1" cap="none" spc="0" dirty="0">
                <a:ln w="1905"/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4375576" y="3681715"/>
              <a:ext cx="46428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chemeClr val="accent2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9</a:t>
              </a:r>
              <a:endParaRPr lang="ru-RU" sz="5400" b="1" cap="none" spc="0" dirty="0">
                <a:ln w="1905"/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cxnSp>
          <p:nvCxnSpPr>
            <p:cNvPr id="52" name="Прямая соединительная линия 51"/>
            <p:cNvCxnSpPr/>
            <p:nvPr/>
          </p:nvCxnSpPr>
          <p:spPr>
            <a:xfrm>
              <a:off x="4357686" y="3786190"/>
              <a:ext cx="428628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3" name="TextBox 52"/>
          <p:cNvSpPr txBox="1"/>
          <p:nvPr/>
        </p:nvSpPr>
        <p:spPr>
          <a:xfrm>
            <a:off x="5047626" y="4986924"/>
            <a:ext cx="748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ru-RU" sz="3600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</a:rPr>
              <a:t>;</a:t>
            </a:r>
            <a:endParaRPr lang="ru-RU" sz="3600" dirty="0">
              <a:ln>
                <a:solidFill>
                  <a:schemeClr val="tx1"/>
                </a:solidFill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283968" y="5073307"/>
                <a:ext cx="86113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1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</m:oMath>
                  </m:oMathPara>
                </a14:m>
                <a:endParaRPr lang="ru-RU" sz="5400" b="1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5073307"/>
                <a:ext cx="861133" cy="92333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443284" y="4907091"/>
                <a:ext cx="86113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1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</m:oMath>
                  </m:oMathPara>
                </a14:m>
                <a:endParaRPr lang="ru-RU" sz="5400" b="1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284" y="4907091"/>
                <a:ext cx="861133" cy="9233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Группа 55"/>
          <p:cNvGrpSpPr/>
          <p:nvPr/>
        </p:nvGrpSpPr>
        <p:grpSpPr>
          <a:xfrm>
            <a:off x="6203892" y="4584380"/>
            <a:ext cx="561883" cy="1709148"/>
            <a:chOff x="4327973" y="2895897"/>
            <a:chExt cx="511889" cy="1709148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4327973" y="2895897"/>
              <a:ext cx="48805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5400" b="1" dirty="0" smtClean="0">
                  <a:ln w="1905"/>
                  <a:solidFill>
                    <a:srgbClr val="00B05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5</a:t>
              </a:r>
              <a:endParaRPr lang="ru-RU" sz="5400" b="1" cap="none" spc="0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4375576" y="3681715"/>
              <a:ext cx="46428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B05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9</a:t>
              </a:r>
              <a:endParaRPr lang="ru-RU" sz="5400" b="1" cap="none" spc="0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cxnSp>
          <p:nvCxnSpPr>
            <p:cNvPr id="59" name="Прямая соединительная линия 58"/>
            <p:cNvCxnSpPr/>
            <p:nvPr/>
          </p:nvCxnSpPr>
          <p:spPr>
            <a:xfrm>
              <a:off x="4357686" y="3786190"/>
              <a:ext cx="42862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60" name="Группа 59"/>
          <p:cNvGrpSpPr/>
          <p:nvPr/>
        </p:nvGrpSpPr>
        <p:grpSpPr>
          <a:xfrm>
            <a:off x="7302609" y="4644679"/>
            <a:ext cx="886781" cy="1709148"/>
            <a:chOff x="4284887" y="2895897"/>
            <a:chExt cx="574228" cy="1709148"/>
          </a:xfrm>
        </p:grpSpPr>
        <p:sp>
          <p:nvSpPr>
            <p:cNvPr id="61" name="Прямоугольник 60"/>
            <p:cNvSpPr/>
            <p:nvPr/>
          </p:nvSpPr>
          <p:spPr>
            <a:xfrm>
              <a:off x="4284887" y="2895897"/>
              <a:ext cx="57422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5400" b="1" dirty="0" smtClean="0">
                  <a:ln w="1905"/>
                  <a:solidFill>
                    <a:schemeClr val="accent2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11</a:t>
              </a:r>
              <a:endParaRPr lang="ru-RU" sz="5400" b="1" cap="none" spc="0" dirty="0">
                <a:ln w="1905"/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4375576" y="3681715"/>
              <a:ext cx="46428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chemeClr val="accent2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9</a:t>
              </a:r>
              <a:endParaRPr lang="ru-RU" sz="5400" b="1" cap="none" spc="0" dirty="0">
                <a:ln w="1905"/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cxnSp>
          <p:nvCxnSpPr>
            <p:cNvPr id="63" name="Прямая соединительная линия 62"/>
            <p:cNvCxnSpPr/>
            <p:nvPr/>
          </p:nvCxnSpPr>
          <p:spPr>
            <a:xfrm>
              <a:off x="4357686" y="3786190"/>
              <a:ext cx="428628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706997" y="5106344"/>
                <a:ext cx="86113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1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</m:oMath>
                  </m:oMathPara>
                </a14:m>
                <a:endParaRPr lang="ru-RU" sz="5400" b="1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6997" y="5106344"/>
                <a:ext cx="861133" cy="9233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944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8" grpId="0"/>
      <p:bldP spid="53" grpId="0"/>
      <p:bldP spid="54" grpId="0"/>
      <p:bldP spid="55" grpId="0"/>
      <p:bldP spid="6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156</Words>
  <Application>Microsoft Office PowerPoint</Application>
  <PresentationFormat>Экран (4:3)</PresentationFormat>
  <Paragraphs>106</Paragraphs>
  <Slides>15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МУНИЦИПАЛЬНОЕ БЮДЖЕТНОЕ ОБЩЕОБРАЗОВАТЕЛЬНОЕ УЧРЕЖДЕНИЕ  «ЧАЙКИНСКАЯ ШКОЛА» СИМФЕРОПОЛЬСКОГО РАЙОНА  РЕСПУБЛИКИ КРЫМ  </vt:lpstr>
      <vt:lpstr>Презентация PowerPoint</vt:lpstr>
      <vt:lpstr>ЦЕЛИ УРОКА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26</cp:revision>
  <dcterms:created xsi:type="dcterms:W3CDTF">2014-01-17T18:13:30Z</dcterms:created>
  <dcterms:modified xsi:type="dcterms:W3CDTF">2019-01-25T13:19:35Z</dcterms:modified>
</cp:coreProperties>
</file>