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drawings/drawing4.xml" ContentType="application/vnd.openxmlformats-officedocument.drawingml.chartshapes+xml"/>
  <Override PartName="/ppt/charts/chart19.xml" ContentType="application/vnd.openxmlformats-officedocument.drawingml.chart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1" r:id="rId3"/>
    <p:sldId id="272" r:id="rId4"/>
    <p:sldId id="263" r:id="rId5"/>
    <p:sldId id="265" r:id="rId6"/>
    <p:sldId id="266" r:id="rId7"/>
    <p:sldId id="264" r:id="rId8"/>
    <p:sldId id="267" r:id="rId9"/>
    <p:sldId id="268" r:id="rId10"/>
    <p:sldId id="258" r:id="rId11"/>
    <p:sldId id="261" r:id="rId12"/>
    <p:sldId id="262" r:id="rId13"/>
    <p:sldId id="257" r:id="rId14"/>
    <p:sldId id="259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580149187749086E-2"/>
          <c:y val="7.4338041037120051E-2"/>
          <c:w val="0.82290790247266288"/>
          <c:h val="0.845148656593553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19"/>
          <c:dPt>
            <c:idx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rgbClr val="F33FC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rgbClr val="F33FC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59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8182605560833"/>
          <c:y val="8.0010951164156366E-2"/>
          <c:w val="0.78251566152513663"/>
          <c:h val="0.7825156615251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24316385761248E-2"/>
          <c:y val="0.10211504277302522"/>
          <c:w val="0.827924447306292"/>
          <c:h val="0.93141500321957871"/>
        </c:manualLayout>
      </c:layout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11"/>
          <c:dPt>
            <c:idx val="0"/>
            <c:bubble3D val="0"/>
            <c:explosion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explosion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explosion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explosion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25"/>
          <c:dPt>
            <c:idx val="0"/>
            <c:bubble3D val="0"/>
            <c:explosion val="19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8182605560833"/>
          <c:y val="8.0010951164156366E-2"/>
          <c:w val="0.78251566152513663"/>
          <c:h val="0.7825156615251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bubble3D val="0"/>
            <c:explosion val="6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explosion val="5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explosion val="7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24316385761248E-2"/>
          <c:y val="0.10211504277302522"/>
          <c:w val="0.827924447306292"/>
          <c:h val="0.93141500321957871"/>
        </c:manualLayout>
      </c:layout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11"/>
          <c:dPt>
            <c:idx val="0"/>
            <c:bubble3D val="0"/>
            <c:explosion val="12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explosion val="14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explosion val="12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25"/>
          <c:dPt>
            <c:idx val="0"/>
            <c:bubble3D val="0"/>
            <c:explosion val="19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8182605560833"/>
          <c:y val="8.0010951164156366E-2"/>
          <c:w val="0.78251566152513663"/>
          <c:h val="0.7825156615251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bubble3D val="0"/>
            <c:explosion val="6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explosion val="5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explosion val="7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24316385761248E-2"/>
          <c:y val="0.10211504277302522"/>
          <c:w val="0.827924447306292"/>
          <c:h val="0.93141500321957871"/>
        </c:manualLayout>
      </c:layout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11"/>
          <c:dPt>
            <c:idx val="0"/>
            <c:bubble3D val="0"/>
            <c:explosion val="1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explosion val="14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explosion val="12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25"/>
          <c:dPt>
            <c:idx val="0"/>
            <c:bubble3D val="0"/>
            <c:explosion val="19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81137023246417E-2"/>
          <c:y val="6.8584996780424984E-2"/>
          <c:w val="0.827924447306292"/>
          <c:h val="0.93141500321957871"/>
        </c:manualLayout>
      </c:layout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15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25"/>
          <c:dPt>
            <c:idx val="0"/>
            <c:bubble3D val="0"/>
            <c:explosion val="19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580149187749086E-2"/>
          <c:y val="7.4338041037120051E-2"/>
          <c:w val="0.82290790247266288"/>
          <c:h val="0.845148656593553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19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580149187749086E-2"/>
          <c:y val="7.4338041037120051E-2"/>
          <c:w val="0.82290790247266288"/>
          <c:h val="0.845148656593553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19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cat>
            <c:strRef>
              <c:f>Лист1!$A$2:$A$7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4815290697417696E-2"/>
          <c:w val="0.8533343598644979"/>
          <c:h val="0.898246694594208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11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38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  <a:sp3d>
          <a:bevelT w="114300" prst="artDeco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6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4815290697417696E-2"/>
          <c:w val="0.8533343598644979"/>
          <c:h val="0.898246694594208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11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</c:spPr>
          </c:dPt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38"/>
          <c:dPt>
            <c:idx val="0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  <a:sp3d>
          <a:bevelT w="114300" prst="artDeco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bg1"/>
              </a:solidFill>
              <a:scene3d>
                <a:camera prst="orthographicFront"/>
                <a:lightRig rig="threePt" dir="t"/>
              </a:scene3d>
            </c:spPr>
          </c:dPt>
          <c:dPt>
            <c:idx val="5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</c:spPr>
          </c:dPt>
          <c:dPt>
            <c:idx val="7"/>
            <c:bubble3D val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</c:spPr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21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59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51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59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00337822074145E-2"/>
          <c:y val="5.6802805060035102E-3"/>
          <c:w val="0.90659966217792587"/>
          <c:h val="0.917960223189932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33FC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  <c:pt idx="7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</cdr:x>
      <cdr:y>0.26</cdr:y>
    </cdr:from>
    <cdr:to>
      <cdr:x>0.6328</cdr:x>
      <cdr:y>0.28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4578" y="928694"/>
          <a:ext cx="45719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</cdr:x>
      <cdr:y>0.26</cdr:y>
    </cdr:from>
    <cdr:to>
      <cdr:x>0.6328</cdr:x>
      <cdr:y>0.28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4578" y="928694"/>
          <a:ext cx="45719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</cdr:x>
      <cdr:y>0.26</cdr:y>
    </cdr:from>
    <cdr:to>
      <cdr:x>0.6328</cdr:x>
      <cdr:y>0.28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4578" y="928694"/>
          <a:ext cx="45719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0.62</cdr:x>
      <cdr:y>0.26</cdr:y>
    </cdr:from>
    <cdr:to>
      <cdr:x>0.6328</cdr:x>
      <cdr:y>0.28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4578" y="928694"/>
          <a:ext cx="45719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9D842-126D-4467-AC95-65387D9AF07D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5DCC0-222D-4D66-9FA4-79B48C38E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564D3-3A56-4933-8AE7-0248C174491B}" type="slidenum">
              <a:rPr lang="ru-RU"/>
              <a:pPr/>
              <a:t>2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1C059-F635-4331-80BE-AFDF144C63EA}" type="slidenum">
              <a:rPr lang="ru-RU"/>
              <a:pPr/>
              <a:t>3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C9820-EA5E-4ECB-9096-56BC546D910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ДОЛИ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0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9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88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4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4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5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8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6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4CF4-A543-4453-AB4B-BB5D9A70002E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54E18-42C4-440D-A16C-3525AAEB4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/>
              <a:t>МУНИЦИПАЛЬНОЕ БЮДЖЕТНОЕ </a:t>
            </a:r>
            <a:r>
              <a:rPr lang="ru-RU" sz="1600" b="1" dirty="0" smtClean="0"/>
              <a:t>ОБЩЕОБРАЗОВАТЕЛЬНОЕ</a:t>
            </a:r>
            <a:r>
              <a:rPr lang="ru-RU" sz="1600" dirty="0"/>
              <a:t> </a:t>
            </a:r>
            <a:r>
              <a:rPr lang="ru-RU" sz="1600" b="1" dirty="0" smtClean="0"/>
              <a:t>УЧРЕЖДЕНИЕ </a:t>
            </a:r>
            <a:br>
              <a:rPr lang="ru-RU" sz="1600" b="1" dirty="0" smtClean="0"/>
            </a:br>
            <a:r>
              <a:rPr lang="ru-RU" sz="1600" b="1" dirty="0" smtClean="0"/>
              <a:t>«</a:t>
            </a:r>
            <a:r>
              <a:rPr lang="ru-RU" sz="1600" b="1" dirty="0"/>
              <a:t>ЧАЙКИНСКАЯ ШКОЛА»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СИМФЕРОПОЛЬСКОГО РАЙОНА  РЕСПУБЛИКИ </a:t>
            </a:r>
            <a:r>
              <a:rPr lang="ru-RU" sz="1600" b="1" dirty="0" smtClean="0"/>
              <a:t>КРЫМ</a:t>
            </a:r>
            <a:br>
              <a:rPr lang="ru-RU" sz="1600" b="1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СРАВНЕНИЕ </a:t>
            </a:r>
          </a:p>
          <a:p>
            <a:pPr marL="0" indent="0" algn="ctr"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ОБЫКНОВЕННЫХ ДРОБЕЙ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30120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Учитель математики:</a:t>
            </a:r>
          </a:p>
          <a:p>
            <a:pPr algn="r"/>
            <a:r>
              <a:rPr lang="ru-RU" sz="1600" b="1" dirty="0" smtClean="0"/>
              <a:t>Воронова Г.А.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806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52620688"/>
              </p:ext>
            </p:extLst>
          </p:nvPr>
        </p:nvGraphicFramePr>
        <p:xfrm>
          <a:off x="971600" y="548680"/>
          <a:ext cx="35283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14244664"/>
              </p:ext>
            </p:extLst>
          </p:nvPr>
        </p:nvGraphicFramePr>
        <p:xfrm>
          <a:off x="5292080" y="548680"/>
          <a:ext cx="357475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56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18800180"/>
              </p:ext>
            </p:extLst>
          </p:nvPr>
        </p:nvGraphicFramePr>
        <p:xfrm>
          <a:off x="899592" y="620688"/>
          <a:ext cx="35283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60485496"/>
              </p:ext>
            </p:extLst>
          </p:nvPr>
        </p:nvGraphicFramePr>
        <p:xfrm>
          <a:off x="5292080" y="548680"/>
          <a:ext cx="357475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16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60076351"/>
              </p:ext>
            </p:extLst>
          </p:nvPr>
        </p:nvGraphicFramePr>
        <p:xfrm>
          <a:off x="323528" y="455115"/>
          <a:ext cx="35283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3707904" y="551740"/>
            <a:ext cx="446087" cy="1684338"/>
            <a:chOff x="2454" y="391"/>
            <a:chExt cx="281" cy="1061"/>
          </a:xfrm>
        </p:grpSpPr>
        <p:sp>
          <p:nvSpPr>
            <p:cNvPr id="4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5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3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17013239"/>
              </p:ext>
            </p:extLst>
          </p:nvPr>
        </p:nvGraphicFramePr>
        <p:xfrm>
          <a:off x="4644008" y="551740"/>
          <a:ext cx="357475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8172400" y="573172"/>
            <a:ext cx="446087" cy="1684338"/>
            <a:chOff x="2454" y="391"/>
            <a:chExt cx="281" cy="1061"/>
          </a:xfrm>
        </p:grpSpPr>
        <p:sp>
          <p:nvSpPr>
            <p:cNvPr id="9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10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80058" y="4581128"/>
                <a:ext cx="11521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7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058" y="4581128"/>
                <a:ext cx="1152128" cy="12003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00069 0.5173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0007 0.503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01174428"/>
              </p:ext>
            </p:extLst>
          </p:nvPr>
        </p:nvGraphicFramePr>
        <p:xfrm>
          <a:off x="428596" y="2000240"/>
          <a:ext cx="321471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50160725"/>
              </p:ext>
            </p:extLst>
          </p:nvPr>
        </p:nvGraphicFramePr>
        <p:xfrm>
          <a:off x="4652744" y="1974841"/>
          <a:ext cx="30718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7354798" y="1260466"/>
            <a:ext cx="446087" cy="1674813"/>
            <a:chOff x="2454" y="391"/>
            <a:chExt cx="281" cy="1055"/>
          </a:xfrm>
        </p:grpSpPr>
        <p:sp>
          <p:nvSpPr>
            <p:cNvPr id="18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19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1" name="Group 73"/>
          <p:cNvGrpSpPr>
            <a:grpSpLocks/>
          </p:cNvGrpSpPr>
          <p:nvPr/>
        </p:nvGrpSpPr>
        <p:grpSpPr bwMode="auto">
          <a:xfrm>
            <a:off x="3286116" y="1357298"/>
            <a:ext cx="446087" cy="1684338"/>
            <a:chOff x="2454" y="391"/>
            <a:chExt cx="281" cy="1061"/>
          </a:xfrm>
        </p:grpSpPr>
        <p:sp>
          <p:nvSpPr>
            <p:cNvPr id="22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3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4860032" y="4869160"/>
            <a:ext cx="446087" cy="1674813"/>
            <a:chOff x="2454" y="391"/>
            <a:chExt cx="281" cy="1055"/>
          </a:xfrm>
        </p:grpSpPr>
        <p:sp>
          <p:nvSpPr>
            <p:cNvPr id="15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5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7" name="Group 73"/>
          <p:cNvGrpSpPr>
            <a:grpSpLocks/>
          </p:cNvGrpSpPr>
          <p:nvPr/>
        </p:nvGrpSpPr>
        <p:grpSpPr bwMode="auto">
          <a:xfrm>
            <a:off x="3286116" y="4828364"/>
            <a:ext cx="446087" cy="1684338"/>
            <a:chOff x="2454" y="391"/>
            <a:chExt cx="281" cy="1061"/>
          </a:xfrm>
        </p:grpSpPr>
        <p:sp>
          <p:nvSpPr>
            <p:cNvPr id="28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9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55241" y="5090212"/>
                <a:ext cx="11521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7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41" y="5090212"/>
                <a:ext cx="1152128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397125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28662" y="928670"/>
          <a:ext cx="285752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2928926" y="3429000"/>
          <a:ext cx="278608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5429256" y="928670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5" name="Group 73"/>
          <p:cNvGrpSpPr>
            <a:grpSpLocks/>
          </p:cNvGrpSpPr>
          <p:nvPr/>
        </p:nvGrpSpPr>
        <p:grpSpPr bwMode="auto">
          <a:xfrm>
            <a:off x="3571868" y="571480"/>
            <a:ext cx="446087" cy="1684338"/>
            <a:chOff x="2454" y="391"/>
            <a:chExt cx="281" cy="1061"/>
          </a:xfrm>
        </p:grpSpPr>
        <p:sp>
          <p:nvSpPr>
            <p:cNvPr id="19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3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3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8072462" y="428604"/>
            <a:ext cx="446087" cy="1684338"/>
            <a:chOff x="2454" y="391"/>
            <a:chExt cx="281" cy="1061"/>
          </a:xfrm>
        </p:grpSpPr>
        <p:sp>
          <p:nvSpPr>
            <p:cNvPr id="26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7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9" name="Group 73"/>
          <p:cNvGrpSpPr>
            <a:grpSpLocks/>
          </p:cNvGrpSpPr>
          <p:nvPr/>
        </p:nvGrpSpPr>
        <p:grpSpPr bwMode="auto">
          <a:xfrm>
            <a:off x="2285984" y="3929066"/>
            <a:ext cx="446087" cy="1684338"/>
            <a:chOff x="2454" y="391"/>
            <a:chExt cx="281" cy="1061"/>
          </a:xfrm>
        </p:grpSpPr>
        <p:sp>
          <p:nvSpPr>
            <p:cNvPr id="30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31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5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928882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84166767"/>
              </p:ext>
            </p:extLst>
          </p:nvPr>
        </p:nvGraphicFramePr>
        <p:xfrm>
          <a:off x="928662" y="928670"/>
          <a:ext cx="285752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18643030"/>
              </p:ext>
            </p:extLst>
          </p:nvPr>
        </p:nvGraphicFramePr>
        <p:xfrm>
          <a:off x="2928926" y="3429000"/>
          <a:ext cx="278608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204501195"/>
              </p:ext>
            </p:extLst>
          </p:nvPr>
        </p:nvGraphicFramePr>
        <p:xfrm>
          <a:off x="5429256" y="928670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5" name="Group 73"/>
          <p:cNvGrpSpPr>
            <a:grpSpLocks/>
          </p:cNvGrpSpPr>
          <p:nvPr/>
        </p:nvGrpSpPr>
        <p:grpSpPr bwMode="auto">
          <a:xfrm>
            <a:off x="3571868" y="571480"/>
            <a:ext cx="446087" cy="1684338"/>
            <a:chOff x="2454" y="391"/>
            <a:chExt cx="281" cy="1061"/>
          </a:xfrm>
        </p:grpSpPr>
        <p:sp>
          <p:nvSpPr>
            <p:cNvPr id="19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3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3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8072462" y="428604"/>
            <a:ext cx="446087" cy="1684338"/>
            <a:chOff x="2454" y="391"/>
            <a:chExt cx="281" cy="1061"/>
          </a:xfrm>
        </p:grpSpPr>
        <p:sp>
          <p:nvSpPr>
            <p:cNvPr id="26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7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9" name="Group 73"/>
          <p:cNvGrpSpPr>
            <a:grpSpLocks/>
          </p:cNvGrpSpPr>
          <p:nvPr/>
        </p:nvGrpSpPr>
        <p:grpSpPr bwMode="auto">
          <a:xfrm>
            <a:off x="2285984" y="3929066"/>
            <a:ext cx="446087" cy="1684338"/>
            <a:chOff x="2454" y="391"/>
            <a:chExt cx="281" cy="1061"/>
          </a:xfrm>
        </p:grpSpPr>
        <p:sp>
          <p:nvSpPr>
            <p:cNvPr id="30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31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5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88872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11215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19 1.48148E-6 L 0.02899 0.09259 C 0.05608 0.1118 0.07135 0.1412 0.07135 0.17176 C 0.07135 0.20648 0.05608 0.23403 0.02899 0.25347 L -0.08819 0.34653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12107 L 0.05868 -0.12107 C 0.08333 -0.12107 0.11406 -0.18727 0.11406 -0.24074 L 0.11406 -0.36042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84 0.05232 L 0.22413 0.05232 C 0.28368 0.05232 0.35694 -0.00532 0.35694 -0.05116 L 0.35694 -0.1537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7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59 -0.00024 L 0.01771 0.09768 C 0.03594 0.11851 0.04618 0.14953 0.04618 0.18171 C 0.04618 0.21851 0.03594 0.24768 0.01771 0.26851 L -0.06059 0.36736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5288" y="908050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Тема:</a:t>
            </a: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20713"/>
            <a:ext cx="3959225" cy="792162"/>
          </a:xfrm>
          <a:prstGeom prst="actionButtonBlank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charset="0"/>
              </a:rPr>
              <a:t>ОБЫКНОВЕННЫЕ ДРОБИ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3850" y="2420938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latin typeface="Arial" charset="0"/>
              </a:rPr>
              <a:t>Знаем</a:t>
            </a:r>
            <a:r>
              <a:rPr lang="ru-RU" sz="2000" b="1" dirty="0">
                <a:latin typeface="Arial" charset="0"/>
              </a:rPr>
              <a:t>:</a:t>
            </a:r>
          </a:p>
        </p:txBody>
      </p:sp>
      <p:sp>
        <p:nvSpPr>
          <p:cNvPr id="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8175" y="2276475"/>
            <a:ext cx="2376488" cy="792163"/>
          </a:xfrm>
          <a:prstGeom prst="actionButtonBlank">
            <a:avLst/>
          </a:prstGeom>
          <a:solidFill>
            <a:srgbClr val="FFFA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584100"/>
                </a:solidFill>
                <a:latin typeface="Arial" charset="0"/>
              </a:rPr>
              <a:t>ПРАВИЛЬНЫЕ</a:t>
            </a:r>
          </a:p>
          <a:p>
            <a:pPr algn="ctr"/>
            <a:r>
              <a:rPr lang="ru-RU" b="1">
                <a:solidFill>
                  <a:srgbClr val="584100"/>
                </a:solidFill>
                <a:latin typeface="Arial" charset="0"/>
              </a:rPr>
              <a:t>ДРОБИ</a:t>
            </a:r>
          </a:p>
        </p:txBody>
      </p:sp>
      <p:sp>
        <p:nvSpPr>
          <p:cNvPr id="2063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80063" y="2276475"/>
            <a:ext cx="2376487" cy="792163"/>
          </a:xfrm>
          <a:prstGeom prst="actionButtonBlank">
            <a:avLst/>
          </a:prstGeom>
          <a:solidFill>
            <a:srgbClr val="FFFA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584100"/>
                </a:solidFill>
                <a:latin typeface="Arial" charset="0"/>
              </a:rPr>
              <a:t>НЕПРАВИЛЬНЫЕ</a:t>
            </a:r>
          </a:p>
          <a:p>
            <a:pPr algn="ctr"/>
            <a:r>
              <a:rPr lang="ru-RU" b="1">
                <a:solidFill>
                  <a:srgbClr val="584100"/>
                </a:solidFill>
                <a:latin typeface="Arial" charset="0"/>
              </a:rPr>
              <a:t> ДРОБИ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50825" y="458152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latin typeface="Arial" charset="0"/>
              </a:rPr>
              <a:t>Умеем</a:t>
            </a:r>
            <a:r>
              <a:rPr lang="ru-RU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Arial" charset="0"/>
              </a:rPr>
              <a:t>:</a:t>
            </a:r>
          </a:p>
        </p:txBody>
      </p:sp>
      <p:sp>
        <p:nvSpPr>
          <p:cNvPr id="206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1726" y="4058226"/>
            <a:ext cx="2087562" cy="1511300"/>
          </a:xfrm>
          <a:prstGeom prst="actionButtonBlank">
            <a:avLst/>
          </a:prstGeom>
          <a:solidFill>
            <a:srgbClr val="FFFA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584100"/>
                </a:solidFill>
                <a:latin typeface="Arial" charset="0"/>
              </a:rPr>
              <a:t>ЧИТАТЬ</a:t>
            </a:r>
          </a:p>
        </p:txBody>
      </p:sp>
      <p:sp>
        <p:nvSpPr>
          <p:cNvPr id="20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88012" y="4093944"/>
            <a:ext cx="2160588" cy="1439863"/>
          </a:xfrm>
          <a:prstGeom prst="actionButtonBlank">
            <a:avLst/>
          </a:prstGeom>
          <a:solidFill>
            <a:srgbClr val="FFFA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584100"/>
                </a:solidFill>
                <a:latin typeface="Arial" charset="0"/>
              </a:rPr>
              <a:t>ЗАПИСЫВАТЬ</a:t>
            </a:r>
          </a:p>
        </p:txBody>
      </p:sp>
      <p:sp>
        <p:nvSpPr>
          <p:cNvPr id="206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16125" y="5359085"/>
            <a:ext cx="2897485" cy="1368425"/>
          </a:xfrm>
          <a:prstGeom prst="actionButtonBlank">
            <a:avLst/>
          </a:prstGeom>
          <a:solidFill>
            <a:srgbClr val="FFFA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584100"/>
                </a:solidFill>
                <a:latin typeface="Arial" charset="0"/>
              </a:rPr>
              <a:t>ИЗОБРАЖАТЬ</a:t>
            </a:r>
          </a:p>
          <a:p>
            <a:pPr algn="ctr"/>
            <a:r>
              <a:rPr lang="ru-RU" b="1" dirty="0">
                <a:solidFill>
                  <a:srgbClr val="584100"/>
                </a:solidFill>
                <a:latin typeface="Arial" charset="0"/>
              </a:rPr>
              <a:t>НА</a:t>
            </a:r>
          </a:p>
          <a:p>
            <a:pPr algn="ctr"/>
            <a:r>
              <a:rPr lang="ru-RU" b="1" dirty="0">
                <a:solidFill>
                  <a:srgbClr val="584100"/>
                </a:solidFill>
                <a:latin typeface="Arial" charset="0"/>
              </a:rPr>
              <a:t>ЧИСЛОВОМ </a:t>
            </a:r>
          </a:p>
          <a:p>
            <a:pPr algn="ctr"/>
            <a:r>
              <a:rPr lang="ru-RU" b="1" dirty="0">
                <a:solidFill>
                  <a:srgbClr val="584100"/>
                </a:solidFill>
                <a:latin typeface="Arial" charset="0"/>
              </a:rPr>
              <a:t>ЛУЧЕ</a:t>
            </a: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760244" y="1304925"/>
            <a:ext cx="9350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3275856" y="1304925"/>
            <a:ext cx="6477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850" y="5725135"/>
            <a:ext cx="1692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Научимся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9563" y="5404454"/>
            <a:ext cx="2897485" cy="1368425"/>
          </a:xfrm>
          <a:prstGeom prst="actionButtonBlank">
            <a:avLst/>
          </a:prstGeom>
          <a:solidFill>
            <a:srgbClr val="FFFA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584100"/>
                </a:solidFill>
                <a:latin typeface="Arial" charset="0"/>
              </a:rPr>
              <a:t>СРАВНИВАТЬ</a:t>
            </a:r>
            <a:endParaRPr lang="ru-RU" b="1" dirty="0">
              <a:solidFill>
                <a:srgbClr val="5841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4398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9" grpId="0" animBg="1"/>
      <p:bldP spid="2063" grpId="0" animBg="1"/>
      <p:bldP spid="2066" grpId="0" animBg="1"/>
      <p:bldP spid="2067" grpId="0" animBg="1"/>
      <p:bldP spid="2068" grpId="0" animBg="1"/>
      <p:bldP spid="2082" grpId="0" animBg="1"/>
      <p:bldP spid="2085" grpId="0" animBg="1"/>
      <p:bldP spid="2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ЦЕЛИ УРОКА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Научиться сравнивать обыкновенные дроби</a:t>
            </a:r>
          </a:p>
          <a:p>
            <a:r>
              <a:rPr lang="ru-RU"/>
              <a:t>Проверить имеющиеся знания, умения и использовать их в работе на уроке</a:t>
            </a:r>
          </a:p>
          <a:p>
            <a:r>
              <a:rPr lang="ru-RU"/>
              <a:t>Закрепить новые знания и научиться применять их на практике</a:t>
            </a:r>
          </a:p>
          <a:p>
            <a:r>
              <a:rPr lang="ru-RU"/>
              <a:t>Получить удовольствие от работы на уроке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7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78305727"/>
              </p:ext>
            </p:extLst>
          </p:nvPr>
        </p:nvGraphicFramePr>
        <p:xfrm>
          <a:off x="4898581" y="2172843"/>
          <a:ext cx="30718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10" y="428604"/>
            <a:ext cx="8079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СРАВНЕНИЕ  ОБЫКНОВЕННЫХ  ДРОБЕЙ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7970415" y="1489854"/>
            <a:ext cx="446087" cy="1674813"/>
            <a:chOff x="2454" y="391"/>
            <a:chExt cx="281" cy="1055"/>
          </a:xfrm>
        </p:grpSpPr>
        <p:sp>
          <p:nvSpPr>
            <p:cNvPr id="18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19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1" name="Group 73"/>
          <p:cNvGrpSpPr>
            <a:grpSpLocks/>
          </p:cNvGrpSpPr>
          <p:nvPr/>
        </p:nvGrpSpPr>
        <p:grpSpPr bwMode="auto">
          <a:xfrm>
            <a:off x="3509159" y="1357298"/>
            <a:ext cx="446087" cy="1684338"/>
            <a:chOff x="2454" y="391"/>
            <a:chExt cx="281" cy="1061"/>
          </a:xfrm>
        </p:grpSpPr>
        <p:sp>
          <p:nvSpPr>
            <p:cNvPr id="22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3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984915390"/>
              </p:ext>
            </p:extLst>
          </p:nvPr>
        </p:nvGraphicFramePr>
        <p:xfrm>
          <a:off x="451344" y="1974835"/>
          <a:ext cx="30718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97914" y="5477726"/>
                <a:ext cx="11521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sz="7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914" y="5477726"/>
                <a:ext cx="1152128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550643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9537 L 0.00538 0.31551 C 0.00538 0.41435 0.04652 0.53634 0.08003 0.53634 L 0.15503 0.53634 " pathEditMode="relative" rAng="0" ptsTypes="FfFF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00226 0.4969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4.72222E-6 -0.0629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13" grpId="0">
        <p:bldAsOne/>
      </p:bldGraphic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01127015"/>
              </p:ext>
            </p:extLst>
          </p:nvPr>
        </p:nvGraphicFramePr>
        <p:xfrm>
          <a:off x="6444208" y="620688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80366135"/>
              </p:ext>
            </p:extLst>
          </p:nvPr>
        </p:nvGraphicFramePr>
        <p:xfrm>
          <a:off x="3635896" y="548680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602868003"/>
              </p:ext>
            </p:extLst>
          </p:nvPr>
        </p:nvGraphicFramePr>
        <p:xfrm>
          <a:off x="971600" y="620688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361590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627252121"/>
              </p:ext>
            </p:extLst>
          </p:nvPr>
        </p:nvGraphicFramePr>
        <p:xfrm>
          <a:off x="6444208" y="620688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948264" y="3287836"/>
            <a:ext cx="648328" cy="1684338"/>
            <a:chOff x="2454" y="391"/>
            <a:chExt cx="281" cy="1061"/>
          </a:xfrm>
        </p:grpSpPr>
        <p:sp>
          <p:nvSpPr>
            <p:cNvPr id="26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7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175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30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236213096"/>
              </p:ext>
            </p:extLst>
          </p:nvPr>
        </p:nvGraphicFramePr>
        <p:xfrm>
          <a:off x="3635896" y="548680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4186386665"/>
              </p:ext>
            </p:extLst>
          </p:nvPr>
        </p:nvGraphicFramePr>
        <p:xfrm>
          <a:off x="971600" y="620688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6610083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291786470"/>
              </p:ext>
            </p:extLst>
          </p:nvPr>
        </p:nvGraphicFramePr>
        <p:xfrm>
          <a:off x="6444208" y="620688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012162" y="4217968"/>
            <a:ext cx="935848" cy="1684338"/>
            <a:chOff x="2454" y="391"/>
            <a:chExt cx="332" cy="1061"/>
          </a:xfrm>
        </p:grpSpPr>
        <p:sp>
          <p:nvSpPr>
            <p:cNvPr id="26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27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15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8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33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F33F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10</a:t>
              </a:r>
              <a:endParaRPr lang="ru-RU" b="1" dirty="0">
                <a:solidFill>
                  <a:srgbClr val="F33F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728540886"/>
              </p:ext>
            </p:extLst>
          </p:nvPr>
        </p:nvGraphicFramePr>
        <p:xfrm>
          <a:off x="3635896" y="548680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858296127"/>
              </p:ext>
            </p:extLst>
          </p:nvPr>
        </p:nvGraphicFramePr>
        <p:xfrm>
          <a:off x="971600" y="620688"/>
          <a:ext cx="235745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3" name="Group 73"/>
          <p:cNvGrpSpPr>
            <a:grpSpLocks/>
          </p:cNvGrpSpPr>
          <p:nvPr/>
        </p:nvGrpSpPr>
        <p:grpSpPr bwMode="auto">
          <a:xfrm>
            <a:off x="2843808" y="4196536"/>
            <a:ext cx="1152128" cy="1684338"/>
            <a:chOff x="2454" y="391"/>
            <a:chExt cx="281" cy="1061"/>
          </a:xfrm>
        </p:grpSpPr>
        <p:sp>
          <p:nvSpPr>
            <p:cNvPr id="34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35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0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8</a:t>
              </a:r>
              <a:endPara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0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12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27984" y="5517231"/>
                <a:ext cx="11521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b="1" i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7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517231"/>
                <a:ext cx="1152128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94202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3.61111E-6 -0.181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54868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54868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00627" y="54868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254288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254288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00627" y="1250831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00627" y="1970911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1970911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198282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1187624" y="3733254"/>
            <a:ext cx="585802" cy="1684338"/>
            <a:chOff x="2454" y="391"/>
            <a:chExt cx="254" cy="1061"/>
          </a:xfrm>
        </p:grpSpPr>
        <p:sp>
          <p:nvSpPr>
            <p:cNvPr id="13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19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14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9</a:t>
              </a:r>
              <a:endPara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</a:t>
              </a:r>
              <a:endPara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6012160" y="548680"/>
            <a:ext cx="585802" cy="1684338"/>
            <a:chOff x="2454" y="391"/>
            <a:chExt cx="254" cy="1061"/>
          </a:xfrm>
        </p:grpSpPr>
        <p:sp>
          <p:nvSpPr>
            <p:cNvPr id="17" name="Line 74"/>
            <p:cNvSpPr>
              <a:spLocks noChangeShapeType="1"/>
            </p:cNvSpPr>
            <p:nvPr/>
          </p:nvSpPr>
          <p:spPr bwMode="auto">
            <a:xfrm>
              <a:off x="2454" y="934"/>
              <a:ext cx="219" cy="0"/>
            </a:xfrm>
            <a:prstGeom prst="line">
              <a:avLst/>
            </a:prstGeom>
            <a:ln w="57150"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18" name="Rectangle 75"/>
            <p:cNvSpPr>
              <a:spLocks noChangeArrowheads="1"/>
            </p:cNvSpPr>
            <p:nvPr/>
          </p:nvSpPr>
          <p:spPr bwMode="auto">
            <a:xfrm>
              <a:off x="2454" y="841"/>
              <a:ext cx="254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9</a:t>
              </a:r>
              <a:endPara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2454" y="391"/>
              <a:ext cx="2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63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9</a:t>
              </a:r>
              <a:endPara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814301" y="198282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660232" y="862915"/>
            <a:ext cx="1656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= 1</a:t>
            </a:r>
            <a:endParaRPr lang="ru-RU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117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00244 0.27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51 0.24815 L -0.15451 0.003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2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1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0643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0148" y="54266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16487" y="540643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90382" y="54443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9966" y="540643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00046" y="54443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29689" y="54443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38843" y="54443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58923" y="544435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3608" y="198884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43200" y="198884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83768" y="198884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90382" y="198884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34943" y="198884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51992" y="1988840"/>
            <a:ext cx="720080" cy="72008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88266" y="1988840"/>
            <a:ext cx="720080" cy="72008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14859" y="1982162"/>
            <a:ext cx="720080" cy="72008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34939" y="1969796"/>
            <a:ext cx="720080" cy="72008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0099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43200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663280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360539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110462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5023" y="3432638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588266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308346" y="3429000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037910" y="3432638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755019" y="3432638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475099" y="3432638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6949836" y="260648"/>
            <a:ext cx="561885" cy="1709148"/>
            <a:chOff x="4327971" y="2895897"/>
            <a:chExt cx="511891" cy="1709148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327971" y="2895897"/>
              <a:ext cx="48805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7596336" y="68927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=1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7341137" y="1729052"/>
            <a:ext cx="561883" cy="1709148"/>
            <a:chOff x="4327973" y="2895897"/>
            <a:chExt cx="511889" cy="1709148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327973" y="2895897"/>
              <a:ext cx="48805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5</a:t>
              </a:r>
              <a:endParaRPr lang="ru-RU" sz="5400" b="1" cap="none" spc="0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8198616" y="3047012"/>
            <a:ext cx="886781" cy="1709148"/>
            <a:chOff x="4284887" y="2895897"/>
            <a:chExt cx="574228" cy="1709148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4284887" y="2895897"/>
              <a:ext cx="57422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11</a:t>
              </a:r>
              <a:endParaRPr lang="ru-RU" sz="5400" b="1" cap="none" spc="0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940179" y="4437112"/>
            <a:ext cx="561883" cy="1709148"/>
            <a:chOff x="4327973" y="2895897"/>
            <a:chExt cx="511889" cy="1709148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4327973" y="2895897"/>
              <a:ext cx="48805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5</a:t>
              </a:r>
              <a:endParaRPr lang="ru-RU" sz="54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2076527" y="4919838"/>
            <a:ext cx="767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240748" y="4644679"/>
            <a:ext cx="886781" cy="1709148"/>
            <a:chOff x="4284887" y="2895897"/>
            <a:chExt cx="574228" cy="1709148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4284887" y="2895897"/>
              <a:ext cx="57422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905"/>
                  <a:solidFill>
                    <a:schemeClr val="accent2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11</a:t>
              </a:r>
              <a:endParaRPr lang="ru-RU" sz="5400" b="1" cap="none" spc="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chemeClr val="accent2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5047626" y="4986924"/>
            <a:ext cx="748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83968" y="5073307"/>
                <a:ext cx="86113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5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073307"/>
                <a:ext cx="861133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443284" y="4907091"/>
                <a:ext cx="86113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sz="5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284" y="4907091"/>
                <a:ext cx="861133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Группа 55"/>
          <p:cNvGrpSpPr/>
          <p:nvPr/>
        </p:nvGrpSpPr>
        <p:grpSpPr>
          <a:xfrm>
            <a:off x="6203892" y="4584380"/>
            <a:ext cx="561883" cy="1709148"/>
            <a:chOff x="4327973" y="2895897"/>
            <a:chExt cx="511889" cy="170914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4327973" y="2895897"/>
              <a:ext cx="48805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5</a:t>
              </a:r>
              <a:endParaRPr lang="ru-RU" sz="54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7302609" y="4644679"/>
            <a:ext cx="886781" cy="1709148"/>
            <a:chOff x="4284887" y="2895897"/>
            <a:chExt cx="574228" cy="1709148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4284887" y="2895897"/>
              <a:ext cx="57422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905"/>
                  <a:solidFill>
                    <a:schemeClr val="accent2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11</a:t>
              </a:r>
              <a:endParaRPr lang="ru-RU" sz="5400" b="1" cap="none" spc="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375576" y="3681715"/>
              <a:ext cx="4642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905"/>
                  <a:solidFill>
                    <a:schemeClr val="accent2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ru-RU" sz="5400" b="1" cap="none" spc="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>
              <a:off x="4357686" y="3786190"/>
              <a:ext cx="42862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706997" y="5106344"/>
                <a:ext cx="86113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sz="5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997" y="5106344"/>
                <a:ext cx="861133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4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8" grpId="0"/>
      <p:bldP spid="53" grpId="0"/>
      <p:bldP spid="54" grpId="0"/>
      <p:bldP spid="55" grpId="0"/>
      <p:bldP spid="6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156</Words>
  <Application>Microsoft Office PowerPoint</Application>
  <PresentationFormat>Экран (4:3)</PresentationFormat>
  <Paragraphs>106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БЮДЖЕТНОЕ ОБЩЕОБРАЗОВАТЕЛЬНОЕ УЧРЕЖДЕНИЕ  «ЧАЙКИНСКАЯ ШКОЛА» СИМФЕРОПОЛЬСКОГО РАЙОНА  РЕСПУБЛИКИ КРЫМ  </vt:lpstr>
      <vt:lpstr>Презентация PowerPoint</vt:lpstr>
      <vt:lpstr>ЦЕЛИ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26</cp:revision>
  <dcterms:created xsi:type="dcterms:W3CDTF">2014-01-17T18:13:30Z</dcterms:created>
  <dcterms:modified xsi:type="dcterms:W3CDTF">2019-01-25T13:19:35Z</dcterms:modified>
</cp:coreProperties>
</file>